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Josefin Slab"/>
      <p:regular r:id="rId43"/>
      <p:bold r:id="rId44"/>
      <p:italic r:id="rId45"/>
      <p:boldItalic r:id="rId46"/>
    </p:embeddedFont>
    <p:embeddedFont>
      <p:font typeface="Anton"/>
      <p:regular r:id="rId47"/>
    </p:embeddedFont>
    <p:embeddedFont>
      <p:font typeface="Proxima Nova"/>
      <p:regular r:id="rId48"/>
      <p:bold r:id="rId49"/>
      <p:italic r:id="rId50"/>
      <p:boldItalic r:id="rId51"/>
    </p:embeddedFont>
    <p:embeddedFont>
      <p:font typeface="Roboto"/>
      <p:regular r:id="rId52"/>
      <p:bold r:id="rId53"/>
      <p:italic r:id="rId54"/>
      <p:boldItalic r:id="rId55"/>
    </p:embeddedFont>
    <p:embeddedFont>
      <p:font typeface="Fira Sans Condensed Light"/>
      <p:regular r:id="rId56"/>
      <p:bold r:id="rId57"/>
      <p:italic r:id="rId58"/>
      <p:boldItalic r:id="rId59"/>
    </p:embeddedFont>
    <p:embeddedFont>
      <p:font typeface="Fira Sans Condensed"/>
      <p:regular r:id="rId60"/>
      <p:bold r:id="rId61"/>
      <p:italic r:id="rId62"/>
      <p:boldItalic r:id="rId63"/>
    </p:embeddedFont>
    <p:embeddedFont>
      <p:font typeface="Proxima Nova Semibold"/>
      <p:regular r:id="rId64"/>
      <p:bold r:id="rId65"/>
      <p:boldItalic r:id="rId66"/>
    </p:embeddedFont>
    <p:embeddedFont>
      <p:font typeface="Advent Pro Light"/>
      <p:regular r:id="rId67"/>
      <p:bold r:id="rId68"/>
    </p:embeddedFont>
    <p:embeddedFont>
      <p:font typeface="Rajdhani"/>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8DB0BD-7F68-436D-961D-62FE0C1267CC}">
  <a:tblStyle styleId="{E48DB0BD-7F68-436D-961D-62FE0C1267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JosefinSlab-bold.fntdata"/><Relationship Id="rId43" Type="http://schemas.openxmlformats.org/officeDocument/2006/relationships/font" Target="fonts/JosefinSlab-regular.fntdata"/><Relationship Id="rId46" Type="http://schemas.openxmlformats.org/officeDocument/2006/relationships/font" Target="fonts/JosefinSlab-boldItalic.fntdata"/><Relationship Id="rId45" Type="http://schemas.openxmlformats.org/officeDocument/2006/relationships/font" Target="fonts/JosefinSlab-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font" Target="fonts/Anton-regular.fntdata"/><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Rajdhani-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Condensed-italic.fntdata"/><Relationship Id="rId61" Type="http://schemas.openxmlformats.org/officeDocument/2006/relationships/font" Target="fonts/FiraSansCondensed-bold.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FiraSansCondensed-boldItalic.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AdventProLight-bold.fntdata"/><Relationship Id="rId23" Type="http://schemas.openxmlformats.org/officeDocument/2006/relationships/slide" Target="slides/slide17.xml"/><Relationship Id="rId67" Type="http://schemas.openxmlformats.org/officeDocument/2006/relationships/font" Target="fonts/AdventProLight-regular.fntdata"/><Relationship Id="rId60" Type="http://schemas.openxmlformats.org/officeDocument/2006/relationships/font" Target="fonts/FiraSansCondense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jdhani-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FiraSansCondensedLight-bold.fntdata"/><Relationship Id="rId12" Type="http://schemas.openxmlformats.org/officeDocument/2006/relationships/slide" Target="slides/slide6.xml"/><Relationship Id="rId56" Type="http://schemas.openxmlformats.org/officeDocument/2006/relationships/font" Target="fonts/FiraSansCondensedLight-regular.fntdata"/><Relationship Id="rId15" Type="http://schemas.openxmlformats.org/officeDocument/2006/relationships/slide" Target="slides/slide9.xml"/><Relationship Id="rId59" Type="http://schemas.openxmlformats.org/officeDocument/2006/relationships/font" Target="fonts/FiraSansCondensedLight-boldItalic.fntdata"/><Relationship Id="rId14" Type="http://schemas.openxmlformats.org/officeDocument/2006/relationships/slide" Target="slides/slide8.xml"/><Relationship Id="rId58" Type="http://schemas.openxmlformats.org/officeDocument/2006/relationships/font" Target="fonts/FiraSansCondensed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d8a94ef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d8a94ef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d8a94efc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d8a94efc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d8a94efc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d8a94efc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d8a94efc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d8a94efc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d8a94efc7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d8a94efc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d8a94efc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d8a94efc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8d8a94efc7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d8a94efc7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c44e4b0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c44e4b0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8c44e4b0d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8c44e4b0d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c1ec174f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c1ec174f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c3e47679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8c3e47679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8c3e4767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8c3e4767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dd60f351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dd60f35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8dd60f351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8dd60f351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8dd60f351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8dd60f351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c7e97dbf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c7e97dbf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8c5f8032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8c5f8032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c7e97db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c7e97db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c5f803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c5f803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8c3e47679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c3e47679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dd60f351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8dd60f351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8c3e47679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8c3e47679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dd60f2d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dd60f2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8dd60f2d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8dd60f2d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8c3e47679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8c3e47679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8dd60f2d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8dd60f2d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65abef0139_0_13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65abef0139_0_13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c1ec174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c1ec174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c1ec174f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c1ec174f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c1ec174f5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c1ec174f5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c1ec174f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c1ec174f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c1ec174f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c1ec174f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c1ec174f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c1ec174f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6" name="Google Shape;96;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hyperlink" Target="https://github.com/bchao1/Anime-Face-Dataset" TargetMode="External"/><Relationship Id="rId5" Type="http://schemas.openxmlformats.org/officeDocument/2006/relationships/hyperlink" Target="http://www.getchu.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8.jp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26.png"/><Relationship Id="rId9"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35.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1.jpg"/><Relationship Id="rId4" Type="http://schemas.openxmlformats.org/officeDocument/2006/relationships/image" Target="../media/image40.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1.jpg"/><Relationship Id="rId4" Type="http://schemas.openxmlformats.org/officeDocument/2006/relationships/image" Target="../media/image42.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5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1.jp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1.jpg"/><Relationship Id="rId4" Type="http://schemas.openxmlformats.org/officeDocument/2006/relationships/image" Target="../media/image38.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37.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1.jpg"/><Relationship Id="rId4" Type="http://schemas.openxmlformats.org/officeDocument/2006/relationships/image" Target="../media/image43.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1.jpg"/><Relationship Id="rId4" Type="http://schemas.openxmlformats.org/officeDocument/2006/relationships/image" Target="../media/image50.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4"/>
          <p:cNvSpPr txBox="1"/>
          <p:nvPr>
            <p:ph type="ctrTitle"/>
          </p:nvPr>
        </p:nvSpPr>
        <p:spPr>
          <a:xfrm>
            <a:off x="148125" y="656825"/>
            <a:ext cx="4712700" cy="148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latin typeface="Rajdhani"/>
                <a:ea typeface="Rajdhani"/>
                <a:cs typeface="Rajdhani"/>
                <a:sym typeface="Rajdhani"/>
              </a:rPr>
              <a:t>Vision and Perception</a:t>
            </a:r>
            <a:endParaRPr sz="3700">
              <a:latin typeface="Rajdhani"/>
              <a:ea typeface="Rajdhani"/>
              <a:cs typeface="Rajdhani"/>
              <a:sym typeface="Rajdhani"/>
            </a:endParaRPr>
          </a:p>
          <a:p>
            <a:pPr indent="0" lvl="0" marL="0" rtl="0" algn="ctr">
              <a:spcBef>
                <a:spcPts val="0"/>
              </a:spcBef>
              <a:spcAft>
                <a:spcPts val="0"/>
              </a:spcAft>
              <a:buNone/>
            </a:pPr>
            <a:r>
              <a:rPr lang="en" sz="2600">
                <a:latin typeface="Rajdhani"/>
                <a:ea typeface="Rajdhani"/>
                <a:cs typeface="Rajdhani"/>
                <a:sym typeface="Rajdhani"/>
              </a:rPr>
              <a:t>-</a:t>
            </a:r>
            <a:endParaRPr sz="2600">
              <a:latin typeface="Rajdhani"/>
              <a:ea typeface="Rajdhani"/>
              <a:cs typeface="Rajdhani"/>
              <a:sym typeface="Rajdhani"/>
            </a:endParaRPr>
          </a:p>
          <a:p>
            <a:pPr indent="0" lvl="0" marL="0" rtl="0" algn="ctr">
              <a:spcBef>
                <a:spcPts val="0"/>
              </a:spcBef>
              <a:spcAft>
                <a:spcPts val="0"/>
              </a:spcAft>
              <a:buNone/>
            </a:pPr>
            <a:r>
              <a:rPr lang="en" sz="2200">
                <a:latin typeface="Rajdhani"/>
                <a:ea typeface="Rajdhani"/>
                <a:cs typeface="Rajdhani"/>
                <a:sym typeface="Rajdhani"/>
              </a:rPr>
              <a:t>Project Presentation</a:t>
            </a:r>
            <a:endParaRPr sz="2200">
              <a:latin typeface="Rajdhani"/>
              <a:ea typeface="Rajdhani"/>
              <a:cs typeface="Rajdhani"/>
              <a:sym typeface="Rajdhani"/>
            </a:endParaRPr>
          </a:p>
        </p:txBody>
      </p:sp>
      <p:sp>
        <p:nvSpPr>
          <p:cNvPr id="103" name="Google Shape;103;p24"/>
          <p:cNvSpPr txBox="1"/>
          <p:nvPr>
            <p:ph idx="1" type="subTitle"/>
          </p:nvPr>
        </p:nvSpPr>
        <p:spPr>
          <a:xfrm>
            <a:off x="1123350" y="3825825"/>
            <a:ext cx="2776200" cy="72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Gianluca Maselli - 1892187</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Damiano Zappia - 1870958</a:t>
            </a:r>
            <a:endParaRPr>
              <a:latin typeface="Roboto"/>
              <a:ea typeface="Roboto"/>
              <a:cs typeface="Roboto"/>
              <a:sym typeface="Roboto"/>
            </a:endParaRPr>
          </a:p>
        </p:txBody>
      </p:sp>
      <p:sp>
        <p:nvSpPr>
          <p:cNvPr id="104" name="Google Shape;104;p24"/>
          <p:cNvSpPr txBox="1"/>
          <p:nvPr/>
        </p:nvSpPr>
        <p:spPr>
          <a:xfrm>
            <a:off x="276075" y="2436475"/>
            <a:ext cx="4456800" cy="10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ajdhani"/>
                <a:ea typeface="Rajdhani"/>
                <a:cs typeface="Rajdhani"/>
                <a:sym typeface="Rajdhani"/>
              </a:rPr>
              <a:t>Generative Adversarial Network </a:t>
            </a:r>
            <a:endParaRPr b="1" sz="2400">
              <a:solidFill>
                <a:srgbClr val="FFFFFF"/>
              </a:solidFill>
              <a:latin typeface="Rajdhani"/>
              <a:ea typeface="Rajdhani"/>
              <a:cs typeface="Rajdhani"/>
              <a:sym typeface="Rajdhani"/>
            </a:endParaRPr>
          </a:p>
          <a:p>
            <a:pPr indent="0" lvl="0" marL="0" rtl="0" algn="ctr">
              <a:spcBef>
                <a:spcPts val="0"/>
              </a:spcBef>
              <a:spcAft>
                <a:spcPts val="0"/>
              </a:spcAft>
              <a:buNone/>
            </a:pPr>
            <a:r>
              <a:rPr b="1" lang="en" sz="2400">
                <a:solidFill>
                  <a:srgbClr val="FFFFFF"/>
                </a:solidFill>
                <a:latin typeface="Rajdhani"/>
                <a:ea typeface="Rajdhani"/>
                <a:cs typeface="Rajdhani"/>
                <a:sym typeface="Rajdhani"/>
              </a:rPr>
              <a:t>for generating Anime faces</a:t>
            </a:r>
            <a:endParaRPr b="1" sz="2400">
              <a:solidFill>
                <a:srgbClr val="FFFFFF"/>
              </a:solidFill>
              <a:latin typeface="Rajdhani"/>
              <a:ea typeface="Rajdhani"/>
              <a:cs typeface="Rajdhani"/>
              <a:sym typeface="Rajdhani"/>
            </a:endParaRPr>
          </a:p>
        </p:txBody>
      </p:sp>
      <p:pic>
        <p:nvPicPr>
          <p:cNvPr id="105" name="Google Shape;105;p24"/>
          <p:cNvPicPr preferRelativeResize="0"/>
          <p:nvPr/>
        </p:nvPicPr>
        <p:blipFill rotWithShape="1">
          <a:blip r:embed="rId4">
            <a:alphaModFix amt="78000"/>
          </a:blip>
          <a:srcRect b="7123" l="0" r="0" t="0"/>
          <a:stretch/>
        </p:blipFill>
        <p:spPr>
          <a:xfrm>
            <a:off x="4683177" y="656825"/>
            <a:ext cx="4283622" cy="2817874"/>
          </a:xfrm>
          <a:prstGeom prst="rect">
            <a:avLst/>
          </a:prstGeom>
          <a:noFill/>
          <a:ln>
            <a:noFill/>
          </a:ln>
          <a:effectLst>
            <a:reflection blurRad="0" dir="0" dist="0" endA="0" endPos="64000" fadeDir="5400012" kx="0" rotWithShape="0" algn="bl" stA="23000" stPos="0" sy="-100000" ky="0"/>
          </a:effectLst>
        </p:spPr>
      </p:pic>
      <p:grpSp>
        <p:nvGrpSpPr>
          <p:cNvPr id="106" name="Google Shape;106;p24"/>
          <p:cNvGrpSpPr/>
          <p:nvPr/>
        </p:nvGrpSpPr>
        <p:grpSpPr>
          <a:xfrm>
            <a:off x="3672586" y="4009550"/>
            <a:ext cx="278404" cy="355260"/>
            <a:chOff x="8047661" y="1501037"/>
            <a:chExt cx="278404" cy="355260"/>
          </a:xfrm>
        </p:grpSpPr>
        <p:sp>
          <p:nvSpPr>
            <p:cNvPr id="107" name="Google Shape;107;p24"/>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4"/>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4"/>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24"/>
          <p:cNvGrpSpPr/>
          <p:nvPr/>
        </p:nvGrpSpPr>
        <p:grpSpPr>
          <a:xfrm>
            <a:off x="1123349" y="3929439"/>
            <a:ext cx="282174" cy="355735"/>
            <a:chOff x="7144274" y="1500214"/>
            <a:chExt cx="282174" cy="355735"/>
          </a:xfrm>
        </p:grpSpPr>
        <p:sp>
          <p:nvSpPr>
            <p:cNvPr id="112" name="Google Shape;112;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33"/>
          <p:cNvSpPr txBox="1"/>
          <p:nvPr>
            <p:ph type="title"/>
          </p:nvPr>
        </p:nvSpPr>
        <p:spPr>
          <a:xfrm>
            <a:off x="1098550" y="195300"/>
            <a:ext cx="6680400" cy="12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GAN for generating anime faces</a:t>
            </a:r>
            <a:endParaRPr sz="3700"/>
          </a:p>
        </p:txBody>
      </p:sp>
      <p:sp>
        <p:nvSpPr>
          <p:cNvPr id="415" name="Google Shape;415;p33"/>
          <p:cNvSpPr txBox="1"/>
          <p:nvPr>
            <p:ph idx="1" type="subTitle"/>
          </p:nvPr>
        </p:nvSpPr>
        <p:spPr>
          <a:xfrm>
            <a:off x="6167701" y="1434600"/>
            <a:ext cx="2714400" cy="251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purpose of our GAN is to start from a dataset containing images of anime faces, and generating new faces on the basis of them. So our generator will learn how to create anime faces as much as possible similar to real ones.</a:t>
            </a:r>
            <a:endParaRPr sz="1500">
              <a:latin typeface="Roboto"/>
              <a:ea typeface="Roboto"/>
              <a:cs typeface="Roboto"/>
              <a:sym typeface="Roboto"/>
            </a:endParaRPr>
          </a:p>
        </p:txBody>
      </p:sp>
      <p:cxnSp>
        <p:nvCxnSpPr>
          <p:cNvPr id="416" name="Google Shape;416;p33"/>
          <p:cNvCxnSpPr/>
          <p:nvPr/>
        </p:nvCxnSpPr>
        <p:spPr>
          <a:xfrm>
            <a:off x="59817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417" name="Google Shape;417;p33"/>
          <p:cNvPicPr preferRelativeResize="0"/>
          <p:nvPr/>
        </p:nvPicPr>
        <p:blipFill rotWithShape="1">
          <a:blip r:embed="rId4">
            <a:alphaModFix/>
          </a:blip>
          <a:srcRect b="16352" l="0" r="0" t="0"/>
          <a:stretch/>
        </p:blipFill>
        <p:spPr>
          <a:xfrm>
            <a:off x="695625" y="1524449"/>
            <a:ext cx="4784100" cy="251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34"/>
          <p:cNvSpPr txBox="1"/>
          <p:nvPr>
            <p:ph type="title"/>
          </p:nvPr>
        </p:nvSpPr>
        <p:spPr>
          <a:xfrm>
            <a:off x="4841700" y="133325"/>
            <a:ext cx="4040400" cy="123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GAN for generating anime faces (2)</a:t>
            </a:r>
            <a:endParaRPr sz="3700"/>
          </a:p>
        </p:txBody>
      </p:sp>
      <p:sp>
        <p:nvSpPr>
          <p:cNvPr id="423" name="Google Shape;423;p34"/>
          <p:cNvSpPr txBox="1"/>
          <p:nvPr>
            <p:ph idx="1" type="subTitle"/>
          </p:nvPr>
        </p:nvSpPr>
        <p:spPr>
          <a:xfrm>
            <a:off x="6167701" y="1434600"/>
            <a:ext cx="2714400" cy="251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choice of this type of dataset has been done because of both to have a dataset different from the usual datasets that are employed for GANs, and to have still homogeneous images in order to don’t having artifacts due to a lot of diversity into the data</a:t>
            </a:r>
            <a:endParaRPr sz="1500">
              <a:latin typeface="Roboto"/>
              <a:ea typeface="Roboto"/>
              <a:cs typeface="Roboto"/>
              <a:sym typeface="Roboto"/>
            </a:endParaRPr>
          </a:p>
        </p:txBody>
      </p:sp>
      <p:cxnSp>
        <p:nvCxnSpPr>
          <p:cNvPr id="424" name="Google Shape;424;p34"/>
          <p:cNvCxnSpPr/>
          <p:nvPr/>
        </p:nvCxnSpPr>
        <p:spPr>
          <a:xfrm>
            <a:off x="59817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425" name="Google Shape;425;p34"/>
          <p:cNvPicPr preferRelativeResize="0"/>
          <p:nvPr/>
        </p:nvPicPr>
        <p:blipFill>
          <a:blip r:embed="rId4">
            <a:alphaModFix/>
          </a:blip>
          <a:stretch>
            <a:fillRect/>
          </a:stretch>
        </p:blipFill>
        <p:spPr>
          <a:xfrm>
            <a:off x="565600" y="551550"/>
            <a:ext cx="4040399" cy="4040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35"/>
          <p:cNvSpPr txBox="1"/>
          <p:nvPr>
            <p:ph type="title"/>
          </p:nvPr>
        </p:nvSpPr>
        <p:spPr>
          <a:xfrm>
            <a:off x="292950" y="971850"/>
            <a:ext cx="42882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t>Methodology</a:t>
            </a:r>
            <a:endParaRPr sz="4800"/>
          </a:p>
          <a:p>
            <a:pPr indent="0" lvl="0" marL="0" rtl="0" algn="r">
              <a:spcBef>
                <a:spcPts val="0"/>
              </a:spcBef>
              <a:spcAft>
                <a:spcPts val="0"/>
              </a:spcAft>
              <a:buNone/>
            </a:pPr>
            <a:r>
              <a:rPr lang="en" sz="4800"/>
              <a:t>and </a:t>
            </a:r>
            <a:endParaRPr sz="4800"/>
          </a:p>
          <a:p>
            <a:pPr indent="0" lvl="0" marL="0" rtl="0" algn="r">
              <a:spcBef>
                <a:spcPts val="0"/>
              </a:spcBef>
              <a:spcAft>
                <a:spcPts val="0"/>
              </a:spcAft>
              <a:buNone/>
            </a:pPr>
            <a:r>
              <a:rPr lang="en" sz="4800"/>
              <a:t>Implementation</a:t>
            </a:r>
            <a:endParaRPr sz="4800"/>
          </a:p>
        </p:txBody>
      </p:sp>
      <p:sp>
        <p:nvSpPr>
          <p:cNvPr id="431" name="Google Shape;431;p35"/>
          <p:cNvSpPr txBox="1"/>
          <p:nvPr>
            <p:ph idx="1" type="subTitle"/>
          </p:nvPr>
        </p:nvSpPr>
        <p:spPr>
          <a:xfrm>
            <a:off x="4917750" y="3290550"/>
            <a:ext cx="2848800" cy="972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2"/>
              </a:buClr>
              <a:buSzPts val="1500"/>
              <a:buChar char="●"/>
            </a:pPr>
            <a:r>
              <a:rPr lang="en" sz="1500">
                <a:solidFill>
                  <a:schemeClr val="lt2"/>
                </a:solidFill>
              </a:rPr>
              <a:t>Dataset adopted </a:t>
            </a:r>
            <a:endParaRPr sz="1500">
              <a:solidFill>
                <a:schemeClr val="lt2"/>
              </a:solidFill>
            </a:endParaRPr>
          </a:p>
          <a:p>
            <a:pPr indent="-323850" lvl="0" marL="457200" rtl="0" algn="l">
              <a:lnSpc>
                <a:spcPct val="115000"/>
              </a:lnSpc>
              <a:spcBef>
                <a:spcPts val="0"/>
              </a:spcBef>
              <a:spcAft>
                <a:spcPts val="0"/>
              </a:spcAft>
              <a:buClr>
                <a:schemeClr val="lt2"/>
              </a:buClr>
              <a:buSzPts val="1500"/>
              <a:buChar char="●"/>
            </a:pPr>
            <a:r>
              <a:rPr lang="en" sz="1500">
                <a:solidFill>
                  <a:schemeClr val="lt2"/>
                </a:solidFill>
              </a:rPr>
              <a:t>Architecture of the Network</a:t>
            </a:r>
            <a:endParaRPr sz="1500">
              <a:solidFill>
                <a:schemeClr val="lt2"/>
              </a:solidFill>
            </a:endParaRPr>
          </a:p>
          <a:p>
            <a:pPr indent="-323850" lvl="0" marL="457200" rtl="0" algn="l">
              <a:lnSpc>
                <a:spcPct val="115000"/>
              </a:lnSpc>
              <a:spcBef>
                <a:spcPts val="0"/>
              </a:spcBef>
              <a:spcAft>
                <a:spcPts val="0"/>
              </a:spcAft>
              <a:buClr>
                <a:schemeClr val="lt2"/>
              </a:buClr>
              <a:buSzPts val="1500"/>
              <a:buChar char="●"/>
            </a:pPr>
            <a:r>
              <a:rPr lang="en" sz="1500">
                <a:solidFill>
                  <a:schemeClr val="lt2"/>
                </a:solidFill>
              </a:rPr>
              <a:t>Loss Functions</a:t>
            </a:r>
            <a:endParaRPr sz="1500">
              <a:solidFill>
                <a:schemeClr val="lt2"/>
              </a:solidFill>
            </a:endParaRPr>
          </a:p>
        </p:txBody>
      </p:sp>
      <p:sp>
        <p:nvSpPr>
          <p:cNvPr id="432" name="Google Shape;432;p35"/>
          <p:cNvSpPr txBox="1"/>
          <p:nvPr>
            <p:ph idx="2" type="title"/>
          </p:nvPr>
        </p:nvSpPr>
        <p:spPr>
          <a:xfrm>
            <a:off x="4849175" y="1001125"/>
            <a:ext cx="21861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433" name="Google Shape;433;p3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36"/>
          <p:cNvSpPr txBox="1"/>
          <p:nvPr>
            <p:ph type="title"/>
          </p:nvPr>
        </p:nvSpPr>
        <p:spPr>
          <a:xfrm>
            <a:off x="292950" y="1000800"/>
            <a:ext cx="21942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Dataset Specifications</a:t>
            </a:r>
            <a:endParaRPr sz="4300"/>
          </a:p>
        </p:txBody>
      </p:sp>
      <p:sp>
        <p:nvSpPr>
          <p:cNvPr id="439" name="Google Shape;439;p36"/>
          <p:cNvSpPr txBox="1"/>
          <p:nvPr>
            <p:ph idx="1" type="subTitle"/>
          </p:nvPr>
        </p:nvSpPr>
        <p:spPr>
          <a:xfrm>
            <a:off x="3304675" y="619700"/>
            <a:ext cx="5118600" cy="38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a:t>
            </a:r>
            <a:r>
              <a:rPr lang="en" sz="1500">
                <a:solidFill>
                  <a:schemeClr val="lt2"/>
                </a:solidFill>
                <a:latin typeface="Roboto"/>
                <a:ea typeface="Roboto"/>
                <a:cs typeface="Roboto"/>
                <a:sym typeface="Roboto"/>
              </a:rPr>
              <a:t>selected dataset for this project, is the</a:t>
            </a:r>
            <a:r>
              <a:rPr lang="en" sz="1500">
                <a:latin typeface="Roboto"/>
                <a:ea typeface="Roboto"/>
                <a:cs typeface="Roboto"/>
                <a:sym typeface="Roboto"/>
              </a:rPr>
              <a:t> Anime-Face-Dataset, available at this url:</a:t>
            </a:r>
            <a:endParaRPr sz="1500">
              <a:latin typeface="Roboto"/>
              <a:ea typeface="Roboto"/>
              <a:cs typeface="Roboto"/>
              <a:sym typeface="Roboto"/>
            </a:endParaRPr>
          </a:p>
          <a:p>
            <a:pPr indent="0" lvl="0" marL="0" rtl="0" algn="l">
              <a:spcBef>
                <a:spcPts val="0"/>
              </a:spcBef>
              <a:spcAft>
                <a:spcPts val="0"/>
              </a:spcAft>
              <a:buNone/>
            </a:pPr>
            <a:r>
              <a:rPr lang="en" sz="1200" u="sng">
                <a:solidFill>
                  <a:schemeClr val="accent6"/>
                </a:solidFill>
                <a:latin typeface="Roboto"/>
                <a:ea typeface="Roboto"/>
                <a:cs typeface="Roboto"/>
                <a:sym typeface="Roboto"/>
                <a:hlinkClick r:id="rId4">
                  <a:extLst>
                    <a:ext uri="{A12FA001-AC4F-418D-AE19-62706E023703}">
                      <ahyp:hlinkClr val="tx"/>
                    </a:ext>
                  </a:extLst>
                </a:hlinkClick>
              </a:rPr>
              <a:t>https://github.com/bchao1/Anime-Face-Dataset</a:t>
            </a:r>
            <a:endParaRPr sz="1500">
              <a:solidFill>
                <a:schemeClr val="accent6"/>
              </a:solidFill>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It containts 63632 high-quality anime faces scraped from </a:t>
            </a:r>
            <a:r>
              <a:rPr lang="en" sz="1500" u="sng">
                <a:solidFill>
                  <a:schemeClr val="hlink"/>
                </a:solidFill>
                <a:latin typeface="Roboto"/>
                <a:ea typeface="Roboto"/>
                <a:cs typeface="Roboto"/>
                <a:sym typeface="Roboto"/>
                <a:hlinkClick r:id="rId5"/>
              </a:rPr>
              <a:t>www.getchu.com</a:t>
            </a:r>
            <a:r>
              <a:rPr lang="en" sz="1500">
                <a:latin typeface="Roboto"/>
                <a:ea typeface="Roboto"/>
                <a:cs typeface="Roboto"/>
                <a:sym typeface="Roboto"/>
              </a:rPr>
              <a:t>, that are then cropped using an anime face detection algorithm. The images size is variable, indeed we rescale all images to a fixed size before to use them in the network.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We decided to don’t use all the images because of limited resources of google colab (the development platform used), and also because we noticed that using just 40K samples (randomly selected) from the dataset, allows us to achieve good results, better than what expected, thus this choice for the size was valid.</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p:txBody>
      </p:sp>
      <p:cxnSp>
        <p:nvCxnSpPr>
          <p:cNvPr id="440" name="Google Shape;440;p36"/>
          <p:cNvCxnSpPr/>
          <p:nvPr/>
        </p:nvCxnSpPr>
        <p:spPr>
          <a:xfrm>
            <a:off x="2337925" y="2256450"/>
            <a:ext cx="0" cy="630600"/>
          </a:xfrm>
          <a:prstGeom prst="straightConnector1">
            <a:avLst/>
          </a:prstGeom>
          <a:noFill/>
          <a:ln cap="flat" cmpd="sng" w="19050">
            <a:solidFill>
              <a:srgbClr val="F3F3F3"/>
            </a:solidFill>
            <a:prstDash val="solid"/>
            <a:round/>
            <a:headEnd len="med" w="med" type="oval"/>
            <a:tailEnd len="med" w="med" type="oval"/>
          </a:ln>
        </p:spPr>
      </p:cxnSp>
      <p:grpSp>
        <p:nvGrpSpPr>
          <p:cNvPr id="441" name="Google Shape;441;p36"/>
          <p:cNvGrpSpPr/>
          <p:nvPr/>
        </p:nvGrpSpPr>
        <p:grpSpPr>
          <a:xfrm>
            <a:off x="857104" y="3495123"/>
            <a:ext cx="1065900" cy="1050382"/>
            <a:chOff x="849016" y="2903255"/>
            <a:chExt cx="356655" cy="335425"/>
          </a:xfrm>
        </p:grpSpPr>
        <p:sp>
          <p:nvSpPr>
            <p:cNvPr id="442" name="Google Shape;442;p36"/>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3" name="Google Shape;443;p36"/>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4" name="Google Shape;444;p36"/>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5" name="Google Shape;445;p36"/>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6" name="Google Shape;446;p36"/>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7" name="Google Shape;447;p36"/>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8" name="Google Shape;448;p36"/>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9" name="Google Shape;449;p36"/>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0" name="Google Shape;450;p36"/>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1" name="Google Shape;451;p36"/>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2" name="Google Shape;452;p36"/>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37"/>
          <p:cNvSpPr txBox="1"/>
          <p:nvPr>
            <p:ph type="title"/>
          </p:nvPr>
        </p:nvSpPr>
        <p:spPr>
          <a:xfrm>
            <a:off x="292950" y="993125"/>
            <a:ext cx="2194200" cy="12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Network Architecture</a:t>
            </a:r>
            <a:endParaRPr sz="3100"/>
          </a:p>
        </p:txBody>
      </p:sp>
      <p:sp>
        <p:nvSpPr>
          <p:cNvPr id="458" name="Google Shape;458;p37"/>
          <p:cNvSpPr txBox="1"/>
          <p:nvPr>
            <p:ph idx="1" type="subTitle"/>
          </p:nvPr>
        </p:nvSpPr>
        <p:spPr>
          <a:xfrm>
            <a:off x="3304675" y="619700"/>
            <a:ext cx="5118600" cy="38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network is composed by a generator and a discriminator. The two models are then put together as explained before, with a generator that will always try to generate better and better images, and the discriminator that will try to distinguish them from being real or fake</a:t>
            </a:r>
            <a:endParaRPr sz="1800">
              <a:latin typeface="Roboto"/>
              <a:ea typeface="Roboto"/>
              <a:cs typeface="Roboto"/>
              <a:sym typeface="Roboto"/>
            </a:endParaRPr>
          </a:p>
        </p:txBody>
      </p:sp>
      <p:cxnSp>
        <p:nvCxnSpPr>
          <p:cNvPr id="459" name="Google Shape;459;p37"/>
          <p:cNvCxnSpPr/>
          <p:nvPr/>
        </p:nvCxnSpPr>
        <p:spPr>
          <a:xfrm>
            <a:off x="3069175" y="2256450"/>
            <a:ext cx="0" cy="630600"/>
          </a:xfrm>
          <a:prstGeom prst="straightConnector1">
            <a:avLst/>
          </a:prstGeom>
          <a:noFill/>
          <a:ln cap="flat" cmpd="sng" w="19050">
            <a:solidFill>
              <a:srgbClr val="F3F3F3"/>
            </a:solidFill>
            <a:prstDash val="solid"/>
            <a:round/>
            <a:headEnd len="med" w="med" type="oval"/>
            <a:tailEnd len="med" w="med" type="oval"/>
          </a:ln>
        </p:spPr>
      </p:cxnSp>
      <p:grpSp>
        <p:nvGrpSpPr>
          <p:cNvPr id="460" name="Google Shape;460;p37"/>
          <p:cNvGrpSpPr/>
          <p:nvPr/>
        </p:nvGrpSpPr>
        <p:grpSpPr>
          <a:xfrm>
            <a:off x="740534" y="2639995"/>
            <a:ext cx="1299034" cy="1226036"/>
            <a:chOff x="2497275" y="2744159"/>
            <a:chExt cx="370930" cy="370549"/>
          </a:xfrm>
        </p:grpSpPr>
        <p:sp>
          <p:nvSpPr>
            <p:cNvPr id="461" name="Google Shape;461;p37"/>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38"/>
          <p:cNvSpPr txBox="1"/>
          <p:nvPr>
            <p:ph type="title"/>
          </p:nvPr>
        </p:nvSpPr>
        <p:spPr>
          <a:xfrm>
            <a:off x="217000" y="373500"/>
            <a:ext cx="321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Generator</a:t>
            </a:r>
            <a:endParaRPr/>
          </a:p>
        </p:txBody>
      </p:sp>
      <p:grpSp>
        <p:nvGrpSpPr>
          <p:cNvPr id="472" name="Google Shape;472;p38"/>
          <p:cNvGrpSpPr/>
          <p:nvPr/>
        </p:nvGrpSpPr>
        <p:grpSpPr>
          <a:xfrm>
            <a:off x="720095" y="1308121"/>
            <a:ext cx="2210395" cy="2090466"/>
            <a:chOff x="1040275" y="238125"/>
            <a:chExt cx="5538450" cy="5237950"/>
          </a:xfrm>
        </p:grpSpPr>
        <p:sp>
          <p:nvSpPr>
            <p:cNvPr id="473" name="Google Shape;473;p38"/>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8"/>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8"/>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8"/>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8"/>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8"/>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8"/>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8" name="Google Shape;698;p38"/>
          <p:cNvCxnSpPr>
            <a:stCxn id="699" idx="1"/>
          </p:cNvCxnSpPr>
          <p:nvPr/>
        </p:nvCxnSpPr>
        <p:spPr>
          <a:xfrm flipH="1">
            <a:off x="2846125" y="1222500"/>
            <a:ext cx="2416800" cy="6243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700" name="Google Shape;700;p38"/>
          <p:cNvCxnSpPr>
            <a:stCxn id="701" idx="1"/>
          </p:cNvCxnSpPr>
          <p:nvPr/>
        </p:nvCxnSpPr>
        <p:spPr>
          <a:xfrm rot="10800000">
            <a:off x="1056550" y="2616825"/>
            <a:ext cx="3467700" cy="156300"/>
          </a:xfrm>
          <a:prstGeom prst="bentConnector3">
            <a:avLst>
              <a:gd fmla="val 50000" name="adj1"/>
            </a:avLst>
          </a:prstGeom>
          <a:noFill/>
          <a:ln cap="flat" cmpd="sng" w="19050">
            <a:solidFill>
              <a:srgbClr val="F3F3F3"/>
            </a:solidFill>
            <a:prstDash val="solid"/>
            <a:round/>
            <a:headEnd len="med" w="med" type="oval"/>
            <a:tailEnd len="med" w="med" type="none"/>
          </a:ln>
        </p:spPr>
      </p:cxnSp>
      <p:sp>
        <p:nvSpPr>
          <p:cNvPr id="699" name="Google Shape;699;p38"/>
          <p:cNvSpPr txBox="1"/>
          <p:nvPr/>
        </p:nvSpPr>
        <p:spPr>
          <a:xfrm>
            <a:off x="5262925" y="373500"/>
            <a:ext cx="2751600" cy="16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A deconvolutional network, that starting from a noise vector of size 100, composed by random normal values, will reshape and transform it to obtain an image of size 128✕128. </a:t>
            </a:r>
            <a:endParaRPr>
              <a:solidFill>
                <a:schemeClr val="lt2"/>
              </a:solidFill>
              <a:latin typeface="Roboto"/>
              <a:ea typeface="Roboto"/>
              <a:cs typeface="Roboto"/>
              <a:sym typeface="Roboto"/>
            </a:endParaRPr>
          </a:p>
        </p:txBody>
      </p:sp>
      <p:sp>
        <p:nvSpPr>
          <p:cNvPr id="701" name="Google Shape;701;p38"/>
          <p:cNvSpPr txBox="1"/>
          <p:nvPr/>
        </p:nvSpPr>
        <p:spPr>
          <a:xfrm>
            <a:off x="4524250" y="2094675"/>
            <a:ext cx="3366300" cy="13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It uses for this purpose 7 Conv2DTranspose. 5  layers with a stride of 2</a:t>
            </a:r>
            <a:r>
              <a:rPr lang="en">
                <a:solidFill>
                  <a:schemeClr val="lt2"/>
                </a:solidFill>
                <a:latin typeface="Roboto"/>
                <a:ea typeface="Roboto"/>
                <a:cs typeface="Roboto"/>
                <a:sym typeface="Roboto"/>
              </a:rPr>
              <a:t>✕2 and 2 of stride 1✕1, that starting from a shape of 4✕4,</a:t>
            </a:r>
            <a:r>
              <a:rPr lang="en">
                <a:solidFill>
                  <a:schemeClr val="lt2"/>
                </a:solidFill>
                <a:latin typeface="Roboto"/>
                <a:ea typeface="Roboto"/>
                <a:cs typeface="Roboto"/>
                <a:sym typeface="Roboto"/>
              </a:rPr>
              <a:t> quadruple the area of the input feature maps, until we reach 128</a:t>
            </a:r>
            <a:r>
              <a:rPr lang="en">
                <a:solidFill>
                  <a:schemeClr val="lt2"/>
                </a:solidFill>
                <a:latin typeface="Roboto"/>
                <a:ea typeface="Roboto"/>
                <a:cs typeface="Roboto"/>
                <a:sym typeface="Roboto"/>
              </a:rPr>
              <a:t>✕128 which is the output of the Conv2D layer.</a:t>
            </a:r>
            <a:endParaRPr>
              <a:solidFill>
                <a:schemeClr val="lt2"/>
              </a:solidFill>
              <a:latin typeface="Roboto"/>
              <a:ea typeface="Roboto"/>
              <a:cs typeface="Roboto"/>
              <a:sym typeface="Roboto"/>
            </a:endParaRPr>
          </a:p>
        </p:txBody>
      </p:sp>
      <p:cxnSp>
        <p:nvCxnSpPr>
          <p:cNvPr id="702" name="Google Shape;702;p38"/>
          <p:cNvCxnSpPr>
            <a:stCxn id="703" idx="0"/>
          </p:cNvCxnSpPr>
          <p:nvPr/>
        </p:nvCxnSpPr>
        <p:spPr>
          <a:xfrm flipH="1" rot="5400000">
            <a:off x="2144800" y="2771250"/>
            <a:ext cx="562800" cy="1415700"/>
          </a:xfrm>
          <a:prstGeom prst="bentConnector2">
            <a:avLst/>
          </a:prstGeom>
          <a:noFill/>
          <a:ln cap="flat" cmpd="sng" w="19050">
            <a:solidFill>
              <a:srgbClr val="F3F3F3"/>
            </a:solidFill>
            <a:prstDash val="solid"/>
            <a:round/>
            <a:headEnd len="med" w="med" type="oval"/>
            <a:tailEnd len="med" w="med" type="none"/>
          </a:ln>
        </p:spPr>
      </p:cxnSp>
      <p:sp>
        <p:nvSpPr>
          <p:cNvPr id="703" name="Google Shape;703;p38"/>
          <p:cNvSpPr txBox="1"/>
          <p:nvPr/>
        </p:nvSpPr>
        <p:spPr>
          <a:xfrm>
            <a:off x="720100" y="3760500"/>
            <a:ext cx="4827900" cy="11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The kernel size for each layer is 3✕3 a part for the last layer which is 5x5. The number of filters is </a:t>
            </a:r>
            <a:r>
              <a:rPr lang="en">
                <a:solidFill>
                  <a:schemeClr val="lt2"/>
                </a:solidFill>
                <a:latin typeface="Roboto"/>
                <a:ea typeface="Roboto"/>
                <a:cs typeface="Roboto"/>
                <a:sym typeface="Roboto"/>
              </a:rPr>
              <a:t>respectively 1024, 512, 512, 512, 256, 256, 128. </a:t>
            </a:r>
            <a:endParaRPr>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The Generator uses Batch Normalization and ReLU activation for the intermediate layers, while it has a Tahn activation for the output layer. </a:t>
            </a:r>
            <a:r>
              <a:rPr lang="en">
                <a:solidFill>
                  <a:schemeClr val="lt2"/>
                </a:solidFill>
                <a:latin typeface="Roboto"/>
                <a:ea typeface="Roboto"/>
                <a:cs typeface="Roboto"/>
                <a:sym typeface="Roboto"/>
              </a:rPr>
              <a:t> </a:t>
            </a:r>
            <a:endParaRPr>
              <a:solidFill>
                <a:schemeClr val="lt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39"/>
          <p:cNvSpPr txBox="1"/>
          <p:nvPr>
            <p:ph type="title"/>
          </p:nvPr>
        </p:nvSpPr>
        <p:spPr>
          <a:xfrm>
            <a:off x="2660175" y="237175"/>
            <a:ext cx="536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Discriminator</a:t>
            </a:r>
            <a:endParaRPr/>
          </a:p>
        </p:txBody>
      </p:sp>
      <p:pic>
        <p:nvPicPr>
          <p:cNvPr id="709" name="Google Shape;709;p39"/>
          <p:cNvPicPr preferRelativeResize="0"/>
          <p:nvPr/>
        </p:nvPicPr>
        <p:blipFill rotWithShape="1">
          <a:blip r:embed="rId4">
            <a:alphaModFix/>
          </a:blip>
          <a:srcRect b="0" l="25302" r="25297" t="0"/>
          <a:stretch/>
        </p:blipFill>
        <p:spPr>
          <a:xfrm>
            <a:off x="6366000" y="509825"/>
            <a:ext cx="2467248" cy="2809374"/>
          </a:xfrm>
          <a:prstGeom prst="rect">
            <a:avLst/>
          </a:prstGeom>
          <a:noFill/>
          <a:ln>
            <a:noFill/>
          </a:ln>
        </p:spPr>
      </p:pic>
      <p:sp>
        <p:nvSpPr>
          <p:cNvPr id="710" name="Google Shape;710;p39"/>
          <p:cNvSpPr txBox="1"/>
          <p:nvPr>
            <p:ph idx="4294967295" type="subTitle"/>
          </p:nvPr>
        </p:nvSpPr>
        <p:spPr>
          <a:xfrm>
            <a:off x="418150" y="751950"/>
            <a:ext cx="5465700" cy="3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Is a normal Convolutional Neural Network, that starting from images of 128✕128, analyse them using 6 Conv2D. </a:t>
            </a:r>
            <a:endParaRPr sz="1600">
              <a:latin typeface="Roboto"/>
              <a:ea typeface="Roboto"/>
              <a:cs typeface="Roboto"/>
              <a:sym typeface="Roboto"/>
            </a:endParaRPr>
          </a:p>
          <a:p>
            <a:pPr indent="0" lvl="0" marL="0" rtl="0" algn="l">
              <a:spcBef>
                <a:spcPts val="1600"/>
              </a:spcBef>
              <a:spcAft>
                <a:spcPts val="0"/>
              </a:spcAft>
              <a:buNone/>
            </a:pPr>
            <a:r>
              <a:rPr lang="en" sz="1600">
                <a:latin typeface="Roboto"/>
                <a:ea typeface="Roboto"/>
                <a:cs typeface="Roboto"/>
                <a:sym typeface="Roboto"/>
              </a:rPr>
              <a:t>The number of filters are </a:t>
            </a:r>
            <a:r>
              <a:rPr lang="en" sz="1600">
                <a:latin typeface="Roboto"/>
                <a:ea typeface="Roboto"/>
                <a:cs typeface="Roboto"/>
                <a:sym typeface="Roboto"/>
              </a:rPr>
              <a:t>respectively</a:t>
            </a:r>
            <a:r>
              <a:rPr lang="en" sz="1600">
                <a:latin typeface="Roboto"/>
                <a:ea typeface="Roboto"/>
                <a:cs typeface="Roboto"/>
                <a:sym typeface="Roboto"/>
              </a:rPr>
              <a:t>, 32, 64, 128, 128, 256, 512 . Each of them uses a kernel size of 5</a:t>
            </a:r>
            <a:r>
              <a:rPr lang="en" sz="1600">
                <a:solidFill>
                  <a:schemeClr val="lt2"/>
                </a:solidFill>
                <a:latin typeface="Roboto"/>
                <a:ea typeface="Roboto"/>
                <a:cs typeface="Roboto"/>
                <a:sym typeface="Roboto"/>
              </a:rPr>
              <a:t>✕5 and a stride of 2✕2. In the last Dense layer a dropout of 0.5 is considered. The discriminator uses Batch Normalization and Leaky ReLU activation. </a:t>
            </a:r>
            <a:endParaRPr sz="1600">
              <a:solidFill>
                <a:schemeClr val="lt2"/>
              </a:solidFill>
              <a:latin typeface="Roboto"/>
              <a:ea typeface="Roboto"/>
              <a:cs typeface="Roboto"/>
              <a:sym typeface="Roboto"/>
            </a:endParaRPr>
          </a:p>
          <a:p>
            <a:pPr indent="0" lvl="0" marL="0" rtl="0" algn="l">
              <a:spcBef>
                <a:spcPts val="1600"/>
              </a:spcBef>
              <a:spcAft>
                <a:spcPts val="1600"/>
              </a:spcAft>
              <a:buNone/>
            </a:pPr>
            <a:r>
              <a:rPr lang="en" sz="1600">
                <a:latin typeface="Roboto"/>
                <a:ea typeface="Roboto"/>
                <a:cs typeface="Roboto"/>
                <a:sym typeface="Roboto"/>
              </a:rPr>
              <a:t>It has the effect of downsampling the input, specifically halving the width and height of the input, resulting in output feature maps with one quarter the area. In other words in each layer Conv2D the output will be the half of the previous layer </a:t>
            </a:r>
            <a:endParaRPr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40"/>
          <p:cNvSpPr txBox="1"/>
          <p:nvPr>
            <p:ph type="title"/>
          </p:nvPr>
        </p:nvSpPr>
        <p:spPr>
          <a:xfrm>
            <a:off x="6286500" y="1154350"/>
            <a:ext cx="2745600" cy="270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Loss</a:t>
            </a:r>
            <a:endParaRPr sz="4300"/>
          </a:p>
          <a:p>
            <a:pPr indent="0" lvl="0" marL="0" rtl="0" algn="l">
              <a:spcBef>
                <a:spcPts val="0"/>
              </a:spcBef>
              <a:spcAft>
                <a:spcPts val="0"/>
              </a:spcAft>
              <a:buNone/>
            </a:pPr>
            <a:r>
              <a:rPr lang="en" sz="4300"/>
              <a:t>Functions</a:t>
            </a:r>
            <a:endParaRPr sz="4300"/>
          </a:p>
        </p:txBody>
      </p:sp>
      <p:sp>
        <p:nvSpPr>
          <p:cNvPr id="716" name="Google Shape;716;p40"/>
          <p:cNvSpPr txBox="1"/>
          <p:nvPr>
            <p:ph idx="1" type="subTitle"/>
          </p:nvPr>
        </p:nvSpPr>
        <p:spPr>
          <a:xfrm>
            <a:off x="1688988" y="1267650"/>
            <a:ext cx="4114200" cy="2608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T</a:t>
            </a:r>
            <a:r>
              <a:rPr lang="en" sz="1600">
                <a:latin typeface="Roboto"/>
                <a:ea typeface="Roboto"/>
                <a:cs typeface="Roboto"/>
                <a:sym typeface="Roboto"/>
              </a:rPr>
              <a:t>wo loss functions have been implemented and compared in our GAN model: </a:t>
            </a:r>
            <a:endParaRPr sz="1600">
              <a:latin typeface="Roboto"/>
              <a:ea typeface="Roboto"/>
              <a:cs typeface="Roboto"/>
              <a:sym typeface="Roboto"/>
            </a:endParaRPr>
          </a:p>
          <a:p>
            <a:pPr indent="-323850" lvl="0" marL="457200" rtl="0" algn="l">
              <a:lnSpc>
                <a:spcPct val="115000"/>
              </a:lnSpc>
              <a:spcBef>
                <a:spcPts val="0"/>
              </a:spcBef>
              <a:spcAft>
                <a:spcPts val="0"/>
              </a:spcAft>
              <a:buSzPts val="1500"/>
              <a:buFont typeface="Roboto"/>
              <a:buAutoNum type="arabicPeriod"/>
            </a:pPr>
            <a:r>
              <a:rPr b="1" lang="en" sz="1600">
                <a:latin typeface="Roboto"/>
                <a:ea typeface="Roboto"/>
                <a:cs typeface="Roboto"/>
                <a:sym typeface="Roboto"/>
              </a:rPr>
              <a:t>Binary Cross Entropy</a:t>
            </a:r>
            <a:endParaRPr b="1" sz="1600">
              <a:latin typeface="Roboto"/>
              <a:ea typeface="Roboto"/>
              <a:cs typeface="Roboto"/>
              <a:sym typeface="Roboto"/>
            </a:endParaRPr>
          </a:p>
          <a:p>
            <a:pPr indent="-311150" lvl="0" marL="457200" rtl="0" algn="l">
              <a:lnSpc>
                <a:spcPct val="115000"/>
              </a:lnSpc>
              <a:spcBef>
                <a:spcPts val="0"/>
              </a:spcBef>
              <a:spcAft>
                <a:spcPts val="0"/>
              </a:spcAft>
              <a:buSzPts val="1300"/>
              <a:buFont typeface="Roboto"/>
              <a:buAutoNum type="arabicPeriod"/>
            </a:pPr>
            <a:r>
              <a:rPr b="1" lang="en" sz="1600">
                <a:latin typeface="Roboto"/>
                <a:ea typeface="Roboto"/>
                <a:cs typeface="Roboto"/>
                <a:sym typeface="Roboto"/>
              </a:rPr>
              <a:t>Mean Squared Error</a:t>
            </a:r>
            <a:endParaRPr b="1" sz="1600">
              <a:latin typeface="Roboto"/>
              <a:ea typeface="Roboto"/>
              <a:cs typeface="Roboto"/>
              <a:sym typeface="Roboto"/>
            </a:endParaRPr>
          </a:p>
        </p:txBody>
      </p:sp>
      <p:cxnSp>
        <p:nvCxnSpPr>
          <p:cNvPr id="717" name="Google Shape;717;p40"/>
          <p:cNvCxnSpPr/>
          <p:nvPr/>
        </p:nvCxnSpPr>
        <p:spPr>
          <a:xfrm>
            <a:off x="5945200" y="2256450"/>
            <a:ext cx="0" cy="630600"/>
          </a:xfrm>
          <a:prstGeom prst="straightConnector1">
            <a:avLst/>
          </a:prstGeom>
          <a:noFill/>
          <a:ln cap="flat" cmpd="sng" w="19050">
            <a:solidFill>
              <a:srgbClr val="F3F3F3"/>
            </a:solidFill>
            <a:prstDash val="solid"/>
            <a:round/>
            <a:headEnd len="med" w="med" type="oval"/>
            <a:tailEnd len="med" w="med" type="oval"/>
          </a:ln>
        </p:spPr>
      </p:cxnSp>
      <p:sp>
        <p:nvSpPr>
          <p:cNvPr id="718" name="Google Shape;718;p40"/>
          <p:cNvSpPr/>
          <p:nvPr/>
        </p:nvSpPr>
        <p:spPr>
          <a:xfrm>
            <a:off x="5945211" y="3224057"/>
            <a:ext cx="668680" cy="630592"/>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2" name="Shape 722"/>
        <p:cNvGrpSpPr/>
        <p:nvPr/>
      </p:nvGrpSpPr>
      <p:grpSpPr>
        <a:xfrm>
          <a:off x="0" y="0"/>
          <a:ext cx="0" cy="0"/>
          <a:chOff x="0" y="0"/>
          <a:chExt cx="0" cy="0"/>
        </a:xfrm>
      </p:grpSpPr>
      <p:sp>
        <p:nvSpPr>
          <p:cNvPr id="723" name="Google Shape;723;p41"/>
          <p:cNvSpPr txBox="1"/>
          <p:nvPr>
            <p:ph type="title"/>
          </p:nvPr>
        </p:nvSpPr>
        <p:spPr>
          <a:xfrm>
            <a:off x="122475" y="596150"/>
            <a:ext cx="3563700" cy="17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Binary Cross Entropy</a:t>
            </a:r>
            <a:endParaRPr sz="4700"/>
          </a:p>
        </p:txBody>
      </p:sp>
      <p:cxnSp>
        <p:nvCxnSpPr>
          <p:cNvPr id="724" name="Google Shape;724;p41"/>
          <p:cNvCxnSpPr/>
          <p:nvPr/>
        </p:nvCxnSpPr>
        <p:spPr>
          <a:xfrm>
            <a:off x="6151750" y="630600"/>
            <a:ext cx="0" cy="3882300"/>
          </a:xfrm>
          <a:prstGeom prst="straightConnector1">
            <a:avLst/>
          </a:prstGeom>
          <a:noFill/>
          <a:ln cap="flat" cmpd="sng" w="19050">
            <a:solidFill>
              <a:srgbClr val="F3F3F3"/>
            </a:solidFill>
            <a:prstDash val="solid"/>
            <a:round/>
            <a:headEnd len="med" w="med" type="oval"/>
            <a:tailEnd len="med" w="med" type="oval"/>
          </a:ln>
        </p:spPr>
      </p:cxnSp>
      <p:sp>
        <p:nvSpPr>
          <p:cNvPr id="725" name="Google Shape;725;p41"/>
          <p:cNvSpPr txBox="1"/>
          <p:nvPr/>
        </p:nvSpPr>
        <p:spPr>
          <a:xfrm>
            <a:off x="3983775" y="114785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Widely used in GANs models</a:t>
            </a:r>
            <a:endParaRPr>
              <a:solidFill>
                <a:srgbClr val="F3F3F3"/>
              </a:solidFill>
              <a:latin typeface="Fira Sans Condensed Light"/>
              <a:ea typeface="Fira Sans Condensed Light"/>
              <a:cs typeface="Fira Sans Condensed Light"/>
              <a:sym typeface="Fira Sans Condensed Light"/>
            </a:endParaRPr>
          </a:p>
        </p:txBody>
      </p:sp>
      <p:sp>
        <p:nvSpPr>
          <p:cNvPr id="726" name="Google Shape;726;p41"/>
          <p:cNvSpPr txBox="1"/>
          <p:nvPr/>
        </p:nvSpPr>
        <p:spPr>
          <a:xfrm>
            <a:off x="625602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3F3F3"/>
              </a:solidFill>
              <a:latin typeface="Rajdhani"/>
              <a:ea typeface="Rajdhani"/>
              <a:cs typeface="Rajdhani"/>
              <a:sym typeface="Rajdhani"/>
            </a:endParaRPr>
          </a:p>
        </p:txBody>
      </p:sp>
      <p:sp>
        <p:nvSpPr>
          <p:cNvPr id="727" name="Google Shape;727;p41"/>
          <p:cNvSpPr txBox="1"/>
          <p:nvPr/>
        </p:nvSpPr>
        <p:spPr>
          <a:xfrm>
            <a:off x="6256025" y="1602900"/>
            <a:ext cx="26751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Implemented as a traditional binary classification problem with labels 0 and 1 for generated and real images respectively.</a:t>
            </a:r>
            <a:endParaRPr>
              <a:solidFill>
                <a:srgbClr val="F3F3F3"/>
              </a:solidFill>
              <a:latin typeface="Fira Sans Condensed Light"/>
              <a:ea typeface="Fira Sans Condensed Light"/>
              <a:cs typeface="Fira Sans Condensed Light"/>
              <a:sym typeface="Fira Sans Condensed Light"/>
            </a:endParaRPr>
          </a:p>
        </p:txBody>
      </p:sp>
      <p:sp>
        <p:nvSpPr>
          <p:cNvPr id="728" name="Google Shape;728;p41"/>
          <p:cNvSpPr txBox="1"/>
          <p:nvPr/>
        </p:nvSpPr>
        <p:spPr>
          <a:xfrm>
            <a:off x="3317675" y="1970550"/>
            <a:ext cx="2729700" cy="19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It  measures the performance of a classification model whose output is a probability value between 0 and 1.  The loss increases as the predicted probability diverges from the actual label.</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729" name="Google Shape;729;p41"/>
          <p:cNvSpPr txBox="1"/>
          <p:nvPr/>
        </p:nvSpPr>
        <p:spPr>
          <a:xfrm>
            <a:off x="6256025" y="2734225"/>
            <a:ext cx="2417400" cy="189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Problem of v</a:t>
            </a:r>
            <a:r>
              <a:rPr lang="en">
                <a:solidFill>
                  <a:srgbClr val="F3F3F3"/>
                </a:solidFill>
                <a:latin typeface="Fira Sans Condensed Light"/>
                <a:ea typeface="Fira Sans Condensed Light"/>
                <a:cs typeface="Fira Sans Condensed Light"/>
                <a:sym typeface="Fira Sans Condensed Light"/>
              </a:rPr>
              <a:t>anishing or small  gradients generated </a:t>
            </a:r>
            <a:r>
              <a:rPr lang="en">
                <a:solidFill>
                  <a:schemeClr val="lt2"/>
                </a:solidFill>
                <a:latin typeface="Fira Sans Condensed Light"/>
                <a:ea typeface="Fira Sans Condensed Light"/>
                <a:cs typeface="Fira Sans Condensed Light"/>
                <a:sym typeface="Fira Sans Condensed Light"/>
              </a:rPr>
              <a:t>when generated images are very different from real images</a:t>
            </a:r>
            <a:r>
              <a:rPr lang="en">
                <a:solidFill>
                  <a:srgbClr val="F3F3F3"/>
                </a:solidFill>
                <a:latin typeface="Fira Sans Condensed Light"/>
                <a:ea typeface="Fira Sans Condensed Light"/>
                <a:cs typeface="Fira Sans Condensed Light"/>
                <a:sym typeface="Fira Sans Condensed Light"/>
              </a:rPr>
              <a:t> leading to little or no update to the model.</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Stability problem.</a:t>
            </a:r>
            <a:endParaRPr>
              <a:solidFill>
                <a:srgbClr val="F3F3F3"/>
              </a:solidFill>
              <a:latin typeface="Fira Sans Condensed Light"/>
              <a:ea typeface="Fira Sans Condensed Light"/>
              <a:cs typeface="Fira Sans Condensed Light"/>
              <a:sym typeface="Fira Sans Condensed Light"/>
            </a:endParaRPr>
          </a:p>
        </p:txBody>
      </p:sp>
      <p:sp>
        <p:nvSpPr>
          <p:cNvPr id="730" name="Google Shape;730;p41"/>
          <p:cNvSpPr txBox="1"/>
          <p:nvPr/>
        </p:nvSpPr>
        <p:spPr>
          <a:xfrm>
            <a:off x="6256025" y="26281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3F3F3"/>
              </a:solidFill>
              <a:latin typeface="Rajdhani"/>
              <a:ea typeface="Rajdhani"/>
              <a:cs typeface="Rajdhani"/>
              <a:sym typeface="Rajdhani"/>
            </a:endParaRPr>
          </a:p>
        </p:txBody>
      </p:sp>
      <p:sp>
        <p:nvSpPr>
          <p:cNvPr id="731" name="Google Shape;731;p41"/>
          <p:cNvSpPr txBox="1"/>
          <p:nvPr/>
        </p:nvSpPr>
        <p:spPr>
          <a:xfrm>
            <a:off x="3983775" y="33673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400">
              <a:solidFill>
                <a:srgbClr val="F3F3F3"/>
              </a:solidFill>
              <a:latin typeface="Rajdhani"/>
              <a:ea typeface="Rajdhani"/>
              <a:cs typeface="Rajdhani"/>
              <a:sym typeface="Rajdhani"/>
            </a:endParaRPr>
          </a:p>
        </p:txBody>
      </p:sp>
      <p:cxnSp>
        <p:nvCxnSpPr>
          <p:cNvPr id="732" name="Google Shape;732;p41"/>
          <p:cNvCxnSpPr>
            <a:stCxn id="725" idx="3"/>
            <a:endCxn id="726" idx="1"/>
          </p:cNvCxnSpPr>
          <p:nvPr/>
        </p:nvCxnSpPr>
        <p:spPr>
          <a:xfrm>
            <a:off x="6047475" y="14610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733" name="Google Shape;733;p41"/>
          <p:cNvCxnSpPr>
            <a:stCxn id="734" idx="3"/>
            <a:endCxn id="727" idx="1"/>
          </p:cNvCxnSpPr>
          <p:nvPr/>
        </p:nvCxnSpPr>
        <p:spPr>
          <a:xfrm>
            <a:off x="6047525" y="22021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735" name="Google Shape;735;p41"/>
          <p:cNvCxnSpPr>
            <a:stCxn id="728" idx="3"/>
            <a:endCxn id="730" idx="1"/>
          </p:cNvCxnSpPr>
          <p:nvPr/>
        </p:nvCxnSpPr>
        <p:spPr>
          <a:xfrm flipH="1" rot="10800000">
            <a:off x="6047375" y="2941350"/>
            <a:ext cx="208800" cy="3300"/>
          </a:xfrm>
          <a:prstGeom prst="straightConnector1">
            <a:avLst/>
          </a:prstGeom>
          <a:noFill/>
          <a:ln cap="flat" cmpd="sng" w="19050">
            <a:solidFill>
              <a:srgbClr val="F3F3F3"/>
            </a:solidFill>
            <a:prstDash val="solid"/>
            <a:round/>
            <a:headEnd len="med" w="med" type="none"/>
            <a:tailEnd len="med" w="med" type="none"/>
          </a:ln>
        </p:spPr>
      </p:cxnSp>
      <p:cxnSp>
        <p:nvCxnSpPr>
          <p:cNvPr id="736" name="Google Shape;736;p41"/>
          <p:cNvCxnSpPr>
            <a:stCxn id="731" idx="3"/>
            <a:endCxn id="729" idx="1"/>
          </p:cNvCxnSpPr>
          <p:nvPr/>
        </p:nvCxnSpPr>
        <p:spPr>
          <a:xfrm>
            <a:off x="6047475" y="3680500"/>
            <a:ext cx="208500" cy="600"/>
          </a:xfrm>
          <a:prstGeom prst="straightConnector1">
            <a:avLst/>
          </a:prstGeom>
          <a:noFill/>
          <a:ln cap="flat" cmpd="sng" w="19050">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0" name="Shape 740"/>
        <p:cNvGrpSpPr/>
        <p:nvPr/>
      </p:nvGrpSpPr>
      <p:grpSpPr>
        <a:xfrm>
          <a:off x="0" y="0"/>
          <a:ext cx="0" cy="0"/>
          <a:chOff x="0" y="0"/>
          <a:chExt cx="0" cy="0"/>
        </a:xfrm>
      </p:grpSpPr>
      <p:sp>
        <p:nvSpPr>
          <p:cNvPr id="741" name="Google Shape;741;p42"/>
          <p:cNvSpPr txBox="1"/>
          <p:nvPr>
            <p:ph type="title"/>
          </p:nvPr>
        </p:nvSpPr>
        <p:spPr>
          <a:xfrm flipH="1">
            <a:off x="5069825" y="551325"/>
            <a:ext cx="3861300" cy="17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Mean Squared Error</a:t>
            </a:r>
            <a:endParaRPr sz="4700"/>
          </a:p>
        </p:txBody>
      </p:sp>
      <p:cxnSp>
        <p:nvCxnSpPr>
          <p:cNvPr id="742" name="Google Shape;742;p42"/>
          <p:cNvCxnSpPr/>
          <p:nvPr/>
        </p:nvCxnSpPr>
        <p:spPr>
          <a:xfrm>
            <a:off x="2901850" y="630600"/>
            <a:ext cx="0" cy="3882300"/>
          </a:xfrm>
          <a:prstGeom prst="straightConnector1">
            <a:avLst/>
          </a:prstGeom>
          <a:noFill/>
          <a:ln cap="flat" cmpd="sng" w="19050">
            <a:solidFill>
              <a:srgbClr val="F3F3F3"/>
            </a:solidFill>
            <a:prstDash val="solid"/>
            <a:round/>
            <a:headEnd len="med" w="med" type="oval"/>
            <a:tailEnd len="med" w="med" type="oval"/>
          </a:ln>
        </p:spPr>
      </p:cxnSp>
      <p:sp>
        <p:nvSpPr>
          <p:cNvPr id="743" name="Google Shape;743;p42"/>
          <p:cNvSpPr txBox="1"/>
          <p:nvPr/>
        </p:nvSpPr>
        <p:spPr>
          <a:xfrm flipH="1">
            <a:off x="3005975" y="1147850"/>
            <a:ext cx="22608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Try to solve  the limitations for using binary cross entropy loss.</a:t>
            </a:r>
            <a:endParaRPr>
              <a:solidFill>
                <a:srgbClr val="F3F3F3"/>
              </a:solidFill>
              <a:latin typeface="Fira Sans Condensed Light"/>
              <a:ea typeface="Fira Sans Condensed Light"/>
              <a:cs typeface="Fira Sans Condensed Light"/>
              <a:sym typeface="Fira Sans Condensed Light"/>
            </a:endParaRPr>
          </a:p>
        </p:txBody>
      </p:sp>
      <p:sp>
        <p:nvSpPr>
          <p:cNvPr id="744" name="Google Shape;744;p42"/>
          <p:cNvSpPr txBox="1"/>
          <p:nvPr/>
        </p:nvSpPr>
        <p:spPr>
          <a:xfrm flipH="1">
            <a:off x="733875" y="11478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3F3F3"/>
              </a:solidFill>
              <a:latin typeface="Rajdhani"/>
              <a:ea typeface="Rajdhani"/>
              <a:cs typeface="Rajdhani"/>
              <a:sym typeface="Rajdhani"/>
            </a:endParaRPr>
          </a:p>
        </p:txBody>
      </p:sp>
      <p:sp>
        <p:nvSpPr>
          <p:cNvPr id="745" name="Google Shape;745;p42"/>
          <p:cNvSpPr txBox="1"/>
          <p:nvPr/>
        </p:nvSpPr>
        <p:spPr>
          <a:xfrm flipH="1">
            <a:off x="122475" y="1602900"/>
            <a:ext cx="2675100" cy="11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The discriminator tries to minimize the sum squared difference between predicted and expected values for real and fake images.</a:t>
            </a:r>
            <a:endParaRPr>
              <a:solidFill>
                <a:srgbClr val="F3F3F3"/>
              </a:solidFill>
              <a:latin typeface="Fira Sans Condensed Light"/>
              <a:ea typeface="Fira Sans Condensed Light"/>
              <a:cs typeface="Fira Sans Condensed Light"/>
              <a:sym typeface="Fira Sans Condensed Light"/>
            </a:endParaRPr>
          </a:p>
        </p:txBody>
      </p:sp>
      <p:sp>
        <p:nvSpPr>
          <p:cNvPr id="746" name="Google Shape;746;p42"/>
          <p:cNvSpPr txBox="1"/>
          <p:nvPr/>
        </p:nvSpPr>
        <p:spPr>
          <a:xfrm flipH="1">
            <a:off x="3006225" y="1970550"/>
            <a:ext cx="2729700" cy="1948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The generator tries to minimize the sum squared difference between predicted and expected values as though the generated images were real.</a:t>
            </a:r>
            <a:endParaRPr>
              <a:solidFill>
                <a:srgbClr val="FFFFFF"/>
              </a:solidFill>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p:txBody>
      </p:sp>
      <p:sp>
        <p:nvSpPr>
          <p:cNvPr id="747" name="Google Shape;747;p42"/>
          <p:cNvSpPr txBox="1"/>
          <p:nvPr/>
        </p:nvSpPr>
        <p:spPr>
          <a:xfrm flipH="1">
            <a:off x="122475" y="2745450"/>
            <a:ext cx="2675100" cy="18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Benefit in giving more penalty to larger errors, in turn resulting in a large correction rather than a vanishing gradient and no model update.</a:t>
            </a:r>
            <a:endParaRPr>
              <a:solidFill>
                <a:srgbClr val="F3F3F3"/>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More stable and better final results.</a:t>
            </a:r>
            <a:endParaRPr>
              <a:solidFill>
                <a:srgbClr val="F3F3F3"/>
              </a:solidFill>
              <a:latin typeface="Fira Sans Condensed Light"/>
              <a:ea typeface="Fira Sans Condensed Light"/>
              <a:cs typeface="Fira Sans Condensed Light"/>
              <a:sym typeface="Fira Sans Condensed Light"/>
            </a:endParaRPr>
          </a:p>
        </p:txBody>
      </p:sp>
      <p:sp>
        <p:nvSpPr>
          <p:cNvPr id="748" name="Google Shape;748;p42"/>
          <p:cNvSpPr txBox="1"/>
          <p:nvPr/>
        </p:nvSpPr>
        <p:spPr>
          <a:xfrm flipH="1">
            <a:off x="733875" y="262812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3F3F3"/>
              </a:solidFill>
              <a:latin typeface="Rajdhani"/>
              <a:ea typeface="Rajdhani"/>
              <a:cs typeface="Rajdhani"/>
              <a:sym typeface="Rajdhani"/>
            </a:endParaRPr>
          </a:p>
        </p:txBody>
      </p:sp>
      <p:sp>
        <p:nvSpPr>
          <p:cNvPr id="749" name="Google Shape;749;p42"/>
          <p:cNvSpPr txBox="1"/>
          <p:nvPr/>
        </p:nvSpPr>
        <p:spPr>
          <a:xfrm flipH="1">
            <a:off x="3006125" y="33673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2400">
              <a:solidFill>
                <a:srgbClr val="F3F3F3"/>
              </a:solidFill>
              <a:latin typeface="Rajdhani"/>
              <a:ea typeface="Rajdhani"/>
              <a:cs typeface="Rajdhani"/>
              <a:sym typeface="Rajdhani"/>
            </a:endParaRPr>
          </a:p>
        </p:txBody>
      </p:sp>
      <p:cxnSp>
        <p:nvCxnSpPr>
          <p:cNvPr id="750" name="Google Shape;750;p42"/>
          <p:cNvCxnSpPr>
            <a:stCxn id="743" idx="3"/>
            <a:endCxn id="744" idx="1"/>
          </p:cNvCxnSpPr>
          <p:nvPr/>
        </p:nvCxnSpPr>
        <p:spPr>
          <a:xfrm rot="10800000">
            <a:off x="2797475" y="14610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751" name="Google Shape;751;p42"/>
          <p:cNvCxnSpPr>
            <a:stCxn id="752" idx="3"/>
            <a:endCxn id="745" idx="1"/>
          </p:cNvCxnSpPr>
          <p:nvPr/>
        </p:nvCxnSpPr>
        <p:spPr>
          <a:xfrm rot="10800000">
            <a:off x="2797575" y="220215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753" name="Google Shape;753;p42"/>
          <p:cNvCxnSpPr>
            <a:stCxn id="746" idx="3"/>
            <a:endCxn id="748" idx="1"/>
          </p:cNvCxnSpPr>
          <p:nvPr/>
        </p:nvCxnSpPr>
        <p:spPr>
          <a:xfrm rot="10800000">
            <a:off x="2797425" y="2941350"/>
            <a:ext cx="208800" cy="3300"/>
          </a:xfrm>
          <a:prstGeom prst="straightConnector1">
            <a:avLst/>
          </a:prstGeom>
          <a:noFill/>
          <a:ln cap="flat" cmpd="sng" w="19050">
            <a:solidFill>
              <a:srgbClr val="F3F3F3"/>
            </a:solidFill>
            <a:prstDash val="solid"/>
            <a:round/>
            <a:headEnd len="med" w="med" type="none"/>
            <a:tailEnd len="med" w="med" type="none"/>
          </a:ln>
        </p:spPr>
      </p:cxnSp>
      <p:cxnSp>
        <p:nvCxnSpPr>
          <p:cNvPr id="754" name="Google Shape;754;p42"/>
          <p:cNvCxnSpPr>
            <a:stCxn id="749" idx="3"/>
            <a:endCxn id="747" idx="1"/>
          </p:cNvCxnSpPr>
          <p:nvPr/>
        </p:nvCxnSpPr>
        <p:spPr>
          <a:xfrm rot="10800000">
            <a:off x="2797625" y="3670000"/>
            <a:ext cx="208500" cy="10500"/>
          </a:xfrm>
          <a:prstGeom prst="straightConnector1">
            <a:avLst/>
          </a:prstGeom>
          <a:noFill/>
          <a:ln cap="flat" cmpd="sng" w="19050">
            <a:solidFill>
              <a:srgbClr val="F3F3F3"/>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CONTENTS OUTLINE</a:t>
            </a:r>
            <a:endParaRPr/>
          </a:p>
        </p:txBody>
      </p:sp>
      <p:cxnSp>
        <p:nvCxnSpPr>
          <p:cNvPr id="123" name="Google Shape;123;p25"/>
          <p:cNvCxnSpPr/>
          <p:nvPr/>
        </p:nvCxnSpPr>
        <p:spPr>
          <a:xfrm flipH="1">
            <a:off x="6143050" y="345550"/>
            <a:ext cx="8700" cy="4575000"/>
          </a:xfrm>
          <a:prstGeom prst="straightConnector1">
            <a:avLst/>
          </a:prstGeom>
          <a:noFill/>
          <a:ln cap="flat" cmpd="sng" w="19050">
            <a:solidFill>
              <a:srgbClr val="F3F3F3"/>
            </a:solidFill>
            <a:prstDash val="solid"/>
            <a:round/>
            <a:headEnd len="med" w="med" type="oval"/>
            <a:tailEnd len="med" w="med" type="oval"/>
          </a:ln>
        </p:spPr>
      </p:cxnSp>
      <p:sp>
        <p:nvSpPr>
          <p:cNvPr id="124" name="Google Shape;124;p25"/>
          <p:cNvSpPr txBox="1"/>
          <p:nvPr/>
        </p:nvSpPr>
        <p:spPr>
          <a:xfrm>
            <a:off x="3970525" y="436350"/>
            <a:ext cx="2063700" cy="70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What GANs are and why we use them</a:t>
            </a:r>
            <a:endParaRPr>
              <a:solidFill>
                <a:srgbClr val="F3F3F3"/>
              </a:solidFill>
              <a:latin typeface="Fira Sans Condensed Light"/>
              <a:ea typeface="Fira Sans Condensed Light"/>
              <a:cs typeface="Fira Sans Condensed Light"/>
              <a:sym typeface="Fira Sans Condensed Light"/>
            </a:endParaRPr>
          </a:p>
        </p:txBody>
      </p:sp>
      <p:sp>
        <p:nvSpPr>
          <p:cNvPr id="125" name="Google Shape;125;p25"/>
          <p:cNvSpPr txBox="1"/>
          <p:nvPr/>
        </p:nvSpPr>
        <p:spPr>
          <a:xfrm>
            <a:off x="6260575" y="46455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F3F3F3"/>
                </a:solidFill>
                <a:latin typeface="Rajdhani"/>
                <a:ea typeface="Rajdhani"/>
                <a:cs typeface="Rajdhani"/>
                <a:sym typeface="Rajdhani"/>
              </a:rPr>
              <a:t>Intro and Motivation</a:t>
            </a:r>
            <a:endParaRPr b="1" sz="2100">
              <a:solidFill>
                <a:srgbClr val="F3F3F3"/>
              </a:solidFill>
              <a:latin typeface="Rajdhani"/>
              <a:ea typeface="Rajdhani"/>
              <a:cs typeface="Rajdhani"/>
              <a:sym typeface="Rajdhani"/>
            </a:endParaRPr>
          </a:p>
        </p:txBody>
      </p:sp>
      <p:sp>
        <p:nvSpPr>
          <p:cNvPr id="126" name="Google Shape;126;p25"/>
          <p:cNvSpPr txBox="1"/>
          <p:nvPr/>
        </p:nvSpPr>
        <p:spPr>
          <a:xfrm>
            <a:off x="6321700" y="1222150"/>
            <a:ext cx="2564100" cy="6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T</a:t>
            </a:r>
            <a:r>
              <a:rPr lang="en" sz="1500">
                <a:solidFill>
                  <a:schemeClr val="lt2"/>
                </a:solidFill>
                <a:latin typeface="Fira Sans Condensed Light"/>
                <a:ea typeface="Fira Sans Condensed Light"/>
                <a:cs typeface="Fira Sans Condensed Light"/>
                <a:sym typeface="Fira Sans Condensed Light"/>
              </a:rPr>
              <a:t>he purpose of our Generative Adversarial Network</a:t>
            </a:r>
            <a:endParaRPr>
              <a:solidFill>
                <a:srgbClr val="F3F3F3"/>
              </a:solidFill>
              <a:latin typeface="Fira Sans Condensed Light"/>
              <a:ea typeface="Fira Sans Condensed Light"/>
              <a:cs typeface="Fira Sans Condensed Light"/>
              <a:sym typeface="Fira Sans Condensed Light"/>
            </a:endParaRPr>
          </a:p>
        </p:txBody>
      </p:sp>
      <p:sp>
        <p:nvSpPr>
          <p:cNvPr id="127" name="Google Shape;127;p25"/>
          <p:cNvSpPr txBox="1"/>
          <p:nvPr/>
        </p:nvSpPr>
        <p:spPr>
          <a:xfrm>
            <a:off x="3704113" y="2023375"/>
            <a:ext cx="2327700" cy="8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Dataset adopted </a:t>
            </a:r>
            <a:endParaRPr sz="1500">
              <a:solidFill>
                <a:schemeClr val="lt2"/>
              </a:solidFill>
              <a:latin typeface="Fira Sans Condensed Light"/>
              <a:ea typeface="Fira Sans Condensed Light"/>
              <a:cs typeface="Fira Sans Condensed Light"/>
              <a:sym typeface="Fira Sans Condensed Light"/>
            </a:endParaRPr>
          </a:p>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Architecture of the Network</a:t>
            </a:r>
            <a:endParaRPr sz="1500">
              <a:solidFill>
                <a:schemeClr val="lt2"/>
              </a:solidFill>
              <a:latin typeface="Fira Sans Condensed Light"/>
              <a:ea typeface="Fira Sans Condensed Light"/>
              <a:cs typeface="Fira Sans Condensed Light"/>
              <a:sym typeface="Fira Sans Condensed Light"/>
            </a:endParaRPr>
          </a:p>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Loss Functions</a:t>
            </a:r>
            <a:endParaRPr>
              <a:solidFill>
                <a:srgbClr val="F3F3F3"/>
              </a:solidFill>
              <a:latin typeface="Fira Sans Condensed Light"/>
              <a:ea typeface="Fira Sans Condensed Light"/>
              <a:cs typeface="Fira Sans Condensed Light"/>
              <a:sym typeface="Fira Sans Condensed Light"/>
            </a:endParaRPr>
          </a:p>
        </p:txBody>
      </p:sp>
      <p:sp>
        <p:nvSpPr>
          <p:cNvPr id="128" name="Google Shape;128;p25"/>
          <p:cNvSpPr txBox="1"/>
          <p:nvPr/>
        </p:nvSpPr>
        <p:spPr>
          <a:xfrm>
            <a:off x="6247325" y="2771750"/>
            <a:ext cx="2759700" cy="127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Plots of Loss functions</a:t>
            </a:r>
            <a:endParaRPr sz="1500">
              <a:solidFill>
                <a:schemeClr val="lt2"/>
              </a:solidFill>
              <a:latin typeface="Fira Sans Condensed Light"/>
              <a:ea typeface="Fira Sans Condensed Light"/>
              <a:cs typeface="Fira Sans Condensed Light"/>
              <a:sym typeface="Fira Sans Condensed Light"/>
            </a:endParaRPr>
          </a:p>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Generated Samples</a:t>
            </a:r>
            <a:endParaRPr sz="1500">
              <a:solidFill>
                <a:schemeClr val="lt2"/>
              </a:solidFill>
              <a:latin typeface="Fira Sans Condensed Light"/>
              <a:ea typeface="Fira Sans Condensed Light"/>
              <a:cs typeface="Fira Sans Condensed Light"/>
              <a:sym typeface="Fira Sans Condensed Light"/>
            </a:endParaRPr>
          </a:p>
          <a:p>
            <a:pPr indent="0" lvl="0" marL="0" rtl="0" algn="l">
              <a:lnSpc>
                <a:spcPct val="115000"/>
              </a:lnSpc>
              <a:spcBef>
                <a:spcPts val="0"/>
              </a:spcBef>
              <a:spcAft>
                <a:spcPts val="0"/>
              </a:spcAft>
              <a:buNone/>
            </a:pPr>
            <a:r>
              <a:rPr lang="en" sz="1500">
                <a:solidFill>
                  <a:schemeClr val="lt2"/>
                </a:solidFill>
                <a:latin typeface="Fira Sans Condensed Light"/>
                <a:ea typeface="Fira Sans Condensed Light"/>
                <a:cs typeface="Fira Sans Condensed Light"/>
                <a:sym typeface="Fira Sans Condensed Light"/>
              </a:rPr>
              <a:t>Comparison between real and generated  samples</a:t>
            </a:r>
            <a:endParaRPr>
              <a:solidFill>
                <a:srgbClr val="F3F3F3"/>
              </a:solidFill>
              <a:latin typeface="Fira Sans Condensed Light"/>
              <a:ea typeface="Fira Sans Condensed Light"/>
              <a:cs typeface="Fira Sans Condensed Light"/>
              <a:sym typeface="Fira Sans Condensed Light"/>
            </a:endParaRPr>
          </a:p>
        </p:txBody>
      </p:sp>
      <p:sp>
        <p:nvSpPr>
          <p:cNvPr id="129" name="Google Shape;129;p25"/>
          <p:cNvSpPr txBox="1"/>
          <p:nvPr/>
        </p:nvSpPr>
        <p:spPr>
          <a:xfrm>
            <a:off x="3909400" y="1222138"/>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rgbClr val="F3F3F3"/>
                </a:solidFill>
                <a:latin typeface="Rajdhani"/>
                <a:ea typeface="Rajdhani"/>
                <a:cs typeface="Rajdhani"/>
                <a:sym typeface="Rajdhani"/>
              </a:rPr>
              <a:t>Problem Statement</a:t>
            </a:r>
            <a:endParaRPr b="1" sz="2000">
              <a:solidFill>
                <a:srgbClr val="F3F3F3"/>
              </a:solidFill>
              <a:latin typeface="Rajdhani"/>
              <a:ea typeface="Rajdhani"/>
              <a:cs typeface="Rajdhani"/>
              <a:sym typeface="Rajdhani"/>
            </a:endParaRPr>
          </a:p>
        </p:txBody>
      </p:sp>
      <p:sp>
        <p:nvSpPr>
          <p:cNvPr id="130" name="Google Shape;130;p25"/>
          <p:cNvSpPr txBox="1"/>
          <p:nvPr/>
        </p:nvSpPr>
        <p:spPr>
          <a:xfrm>
            <a:off x="3983775" y="3096800"/>
            <a:ext cx="2063700" cy="62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lt2"/>
                </a:solidFill>
                <a:latin typeface="Fira Sans Condensed"/>
                <a:ea typeface="Fira Sans Condensed"/>
                <a:cs typeface="Fira Sans Condensed"/>
                <a:sym typeface="Fira Sans Condensed"/>
              </a:rPr>
              <a:t>Experiments and results</a:t>
            </a:r>
            <a:endParaRPr b="1" sz="2500">
              <a:solidFill>
                <a:srgbClr val="F3F3F3"/>
              </a:solidFill>
              <a:latin typeface="Rajdhani"/>
              <a:ea typeface="Rajdhani"/>
              <a:cs typeface="Rajdhani"/>
              <a:sym typeface="Rajdhani"/>
            </a:endParaRPr>
          </a:p>
        </p:txBody>
      </p:sp>
      <p:sp>
        <p:nvSpPr>
          <p:cNvPr id="131" name="Google Shape;131;p25"/>
          <p:cNvSpPr txBox="1"/>
          <p:nvPr/>
        </p:nvSpPr>
        <p:spPr>
          <a:xfrm>
            <a:off x="6262975" y="2156125"/>
            <a:ext cx="2063700" cy="62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lt2"/>
                </a:solidFill>
                <a:latin typeface="Fira Sans Condensed"/>
                <a:ea typeface="Fira Sans Condensed"/>
                <a:cs typeface="Fira Sans Condensed"/>
                <a:sym typeface="Fira Sans Condensed"/>
              </a:rPr>
              <a:t>Methodology and Implementation</a:t>
            </a:r>
            <a:endParaRPr b="1" sz="2600">
              <a:solidFill>
                <a:srgbClr val="F3F3F3"/>
              </a:solidFill>
              <a:latin typeface="Rajdhani"/>
              <a:ea typeface="Rajdhani"/>
              <a:cs typeface="Rajdhani"/>
              <a:sym typeface="Rajdhani"/>
            </a:endParaRPr>
          </a:p>
        </p:txBody>
      </p:sp>
      <p:cxnSp>
        <p:nvCxnSpPr>
          <p:cNvPr id="132" name="Google Shape;132;p25"/>
          <p:cNvCxnSpPr>
            <a:stCxn id="124" idx="3"/>
            <a:endCxn id="125" idx="1"/>
          </p:cNvCxnSpPr>
          <p:nvPr/>
        </p:nvCxnSpPr>
        <p:spPr>
          <a:xfrm flipH="1" rot="10800000">
            <a:off x="6034225" y="777900"/>
            <a:ext cx="226500" cy="9300"/>
          </a:xfrm>
          <a:prstGeom prst="straightConnector1">
            <a:avLst/>
          </a:prstGeom>
          <a:noFill/>
          <a:ln cap="flat" cmpd="sng" w="19050">
            <a:solidFill>
              <a:srgbClr val="F3F3F3"/>
            </a:solidFill>
            <a:prstDash val="solid"/>
            <a:round/>
            <a:headEnd len="med" w="med" type="none"/>
            <a:tailEnd len="med" w="med" type="none"/>
          </a:ln>
        </p:spPr>
      </p:cxnSp>
      <p:cxnSp>
        <p:nvCxnSpPr>
          <p:cNvPr id="133" name="Google Shape;133;p25"/>
          <p:cNvCxnSpPr>
            <a:stCxn id="129" idx="3"/>
            <a:endCxn id="126" idx="1"/>
          </p:cNvCxnSpPr>
          <p:nvPr/>
        </p:nvCxnSpPr>
        <p:spPr>
          <a:xfrm>
            <a:off x="5973100" y="1535338"/>
            <a:ext cx="348600" cy="0"/>
          </a:xfrm>
          <a:prstGeom prst="straightConnector1">
            <a:avLst/>
          </a:prstGeom>
          <a:noFill/>
          <a:ln cap="flat" cmpd="sng" w="19050">
            <a:solidFill>
              <a:srgbClr val="F3F3F3"/>
            </a:solidFill>
            <a:prstDash val="solid"/>
            <a:round/>
            <a:headEnd len="med" w="med" type="none"/>
            <a:tailEnd len="med" w="med" type="none"/>
          </a:ln>
        </p:spPr>
      </p:cxnSp>
      <p:cxnSp>
        <p:nvCxnSpPr>
          <p:cNvPr id="134" name="Google Shape;134;p25"/>
          <p:cNvCxnSpPr>
            <a:stCxn id="127" idx="3"/>
            <a:endCxn id="131" idx="1"/>
          </p:cNvCxnSpPr>
          <p:nvPr/>
        </p:nvCxnSpPr>
        <p:spPr>
          <a:xfrm>
            <a:off x="6031813" y="2469325"/>
            <a:ext cx="231300" cy="0"/>
          </a:xfrm>
          <a:prstGeom prst="straightConnector1">
            <a:avLst/>
          </a:prstGeom>
          <a:noFill/>
          <a:ln cap="flat" cmpd="sng" w="19050">
            <a:solidFill>
              <a:srgbClr val="F3F3F3"/>
            </a:solidFill>
            <a:prstDash val="solid"/>
            <a:round/>
            <a:headEnd len="med" w="med" type="none"/>
            <a:tailEnd len="med" w="med" type="none"/>
          </a:ln>
        </p:spPr>
      </p:cxnSp>
      <p:cxnSp>
        <p:nvCxnSpPr>
          <p:cNvPr id="135" name="Google Shape;135;p25"/>
          <p:cNvCxnSpPr>
            <a:stCxn id="130" idx="3"/>
            <a:endCxn id="128" idx="1"/>
          </p:cNvCxnSpPr>
          <p:nvPr/>
        </p:nvCxnSpPr>
        <p:spPr>
          <a:xfrm>
            <a:off x="6047475" y="3410000"/>
            <a:ext cx="199800" cy="0"/>
          </a:xfrm>
          <a:prstGeom prst="straightConnector1">
            <a:avLst/>
          </a:prstGeom>
          <a:noFill/>
          <a:ln cap="flat" cmpd="sng" w="19050">
            <a:solidFill>
              <a:srgbClr val="F3F3F3"/>
            </a:solidFill>
            <a:prstDash val="solid"/>
            <a:round/>
            <a:headEnd len="med" w="med" type="none"/>
            <a:tailEnd len="med" w="med" type="none"/>
          </a:ln>
        </p:spPr>
      </p:cxnSp>
      <p:cxnSp>
        <p:nvCxnSpPr>
          <p:cNvPr id="136" name="Google Shape;136;p25"/>
          <p:cNvCxnSpPr/>
          <p:nvPr/>
        </p:nvCxnSpPr>
        <p:spPr>
          <a:xfrm>
            <a:off x="6047475" y="4276500"/>
            <a:ext cx="208500" cy="0"/>
          </a:xfrm>
          <a:prstGeom prst="straightConnector1">
            <a:avLst/>
          </a:prstGeom>
          <a:noFill/>
          <a:ln cap="flat" cmpd="sng" w="19050">
            <a:solidFill>
              <a:srgbClr val="F3F3F3"/>
            </a:solidFill>
            <a:prstDash val="solid"/>
            <a:round/>
            <a:headEnd len="med" w="med" type="none"/>
            <a:tailEnd len="med" w="med" type="none"/>
          </a:ln>
        </p:spPr>
      </p:cxnSp>
      <p:sp>
        <p:nvSpPr>
          <p:cNvPr id="137" name="Google Shape;137;p25"/>
          <p:cNvSpPr txBox="1"/>
          <p:nvPr/>
        </p:nvSpPr>
        <p:spPr>
          <a:xfrm>
            <a:off x="6260575" y="3963300"/>
            <a:ext cx="2063700" cy="62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700">
                <a:solidFill>
                  <a:schemeClr val="lt2"/>
                </a:solidFill>
                <a:latin typeface="Fira Sans Condensed"/>
                <a:ea typeface="Fira Sans Condensed"/>
                <a:cs typeface="Fira Sans Condensed"/>
                <a:sym typeface="Fira Sans Condensed"/>
              </a:rPr>
              <a:t>Conclusions</a:t>
            </a:r>
            <a:endParaRPr b="1" sz="2600">
              <a:solidFill>
                <a:srgbClr val="F3F3F3"/>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43"/>
          <p:cNvSpPr txBox="1"/>
          <p:nvPr>
            <p:ph type="title"/>
          </p:nvPr>
        </p:nvSpPr>
        <p:spPr>
          <a:xfrm>
            <a:off x="292950" y="971850"/>
            <a:ext cx="42882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t>Experiments and results</a:t>
            </a:r>
            <a:endParaRPr sz="4800"/>
          </a:p>
        </p:txBody>
      </p:sp>
      <p:sp>
        <p:nvSpPr>
          <p:cNvPr id="760" name="Google Shape;760;p43"/>
          <p:cNvSpPr txBox="1"/>
          <p:nvPr>
            <p:ph idx="1" type="subTitle"/>
          </p:nvPr>
        </p:nvSpPr>
        <p:spPr>
          <a:xfrm>
            <a:off x="4917750" y="3290550"/>
            <a:ext cx="2848800" cy="117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Plots of Loss functions</a:t>
            </a:r>
            <a:endParaRPr sz="15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Generated Samples</a:t>
            </a:r>
            <a:endParaRPr sz="1500">
              <a:solidFill>
                <a:schemeClr val="lt2"/>
              </a:solidFill>
              <a:latin typeface="Roboto"/>
              <a:ea typeface="Roboto"/>
              <a:cs typeface="Roboto"/>
              <a:sym typeface="Roboto"/>
            </a:endParaRPr>
          </a:p>
          <a:p>
            <a:pPr indent="-323850" lvl="0" marL="457200" rtl="0" algn="l">
              <a:lnSpc>
                <a:spcPct val="115000"/>
              </a:lnSpc>
              <a:spcBef>
                <a:spcPts val="0"/>
              </a:spcBef>
              <a:spcAft>
                <a:spcPts val="0"/>
              </a:spcAft>
              <a:buClr>
                <a:schemeClr val="lt2"/>
              </a:buClr>
              <a:buSzPts val="1500"/>
              <a:buFont typeface="Roboto"/>
              <a:buChar char="●"/>
            </a:pPr>
            <a:r>
              <a:rPr lang="en" sz="1500">
                <a:solidFill>
                  <a:schemeClr val="lt2"/>
                </a:solidFill>
                <a:latin typeface="Roboto"/>
                <a:ea typeface="Roboto"/>
                <a:cs typeface="Roboto"/>
                <a:sym typeface="Roboto"/>
              </a:rPr>
              <a:t>Comparison between real and generated  samples</a:t>
            </a:r>
            <a:endParaRPr sz="1500">
              <a:solidFill>
                <a:schemeClr val="lt2"/>
              </a:solidFill>
              <a:latin typeface="Roboto"/>
              <a:ea typeface="Roboto"/>
              <a:cs typeface="Roboto"/>
              <a:sym typeface="Roboto"/>
            </a:endParaRPr>
          </a:p>
        </p:txBody>
      </p:sp>
      <p:sp>
        <p:nvSpPr>
          <p:cNvPr id="761" name="Google Shape;761;p43"/>
          <p:cNvSpPr txBox="1"/>
          <p:nvPr>
            <p:ph idx="2" type="title"/>
          </p:nvPr>
        </p:nvSpPr>
        <p:spPr>
          <a:xfrm>
            <a:off x="4849175" y="1001125"/>
            <a:ext cx="21861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762" name="Google Shape;762;p4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44"/>
          <p:cNvSpPr txBox="1"/>
          <p:nvPr>
            <p:ph type="title"/>
          </p:nvPr>
        </p:nvSpPr>
        <p:spPr>
          <a:xfrm>
            <a:off x="292950" y="993125"/>
            <a:ext cx="2194200" cy="12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Training Loop</a:t>
            </a:r>
            <a:endParaRPr sz="3300"/>
          </a:p>
        </p:txBody>
      </p:sp>
      <p:sp>
        <p:nvSpPr>
          <p:cNvPr id="768" name="Google Shape;768;p44"/>
          <p:cNvSpPr txBox="1"/>
          <p:nvPr>
            <p:ph idx="1" type="subTitle"/>
          </p:nvPr>
        </p:nvSpPr>
        <p:spPr>
          <a:xfrm>
            <a:off x="3304675" y="619700"/>
            <a:ext cx="5118600" cy="38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training loop consists of 500 epochs, each with a batch size of 25 samples. The generator receives a random seed as input and use this seed to produce images. The discriminator then has to classify the samples predicting them as real (from the dataset) or fake (generated). After this the loss is computed for each of the 2 models, and the resulting gradients are used to update the discriminator and the generator. </a:t>
            </a:r>
            <a:endParaRPr sz="1800">
              <a:latin typeface="Roboto"/>
              <a:ea typeface="Roboto"/>
              <a:cs typeface="Roboto"/>
              <a:sym typeface="Roboto"/>
            </a:endParaRPr>
          </a:p>
        </p:txBody>
      </p:sp>
      <p:cxnSp>
        <p:nvCxnSpPr>
          <p:cNvPr id="769" name="Google Shape;769;p44"/>
          <p:cNvCxnSpPr/>
          <p:nvPr/>
        </p:nvCxnSpPr>
        <p:spPr>
          <a:xfrm>
            <a:off x="3069175" y="2256450"/>
            <a:ext cx="0" cy="630600"/>
          </a:xfrm>
          <a:prstGeom prst="straightConnector1">
            <a:avLst/>
          </a:prstGeom>
          <a:noFill/>
          <a:ln cap="flat" cmpd="sng" w="19050">
            <a:solidFill>
              <a:srgbClr val="F3F3F3"/>
            </a:solidFill>
            <a:prstDash val="solid"/>
            <a:round/>
            <a:headEnd len="med" w="med" type="oval"/>
            <a:tailEnd len="med" w="med" type="oval"/>
          </a:ln>
        </p:spPr>
      </p:cxnSp>
      <p:grpSp>
        <p:nvGrpSpPr>
          <p:cNvPr id="770" name="Google Shape;770;p44"/>
          <p:cNvGrpSpPr/>
          <p:nvPr/>
        </p:nvGrpSpPr>
        <p:grpSpPr>
          <a:xfrm>
            <a:off x="739238" y="2487873"/>
            <a:ext cx="1301614" cy="1180685"/>
            <a:chOff x="7121669" y="1533610"/>
            <a:chExt cx="321362" cy="321362"/>
          </a:xfrm>
        </p:grpSpPr>
        <p:sp>
          <p:nvSpPr>
            <p:cNvPr id="771" name="Google Shape;771;p44"/>
            <p:cNvSpPr/>
            <p:nvPr/>
          </p:nvSpPr>
          <p:spPr>
            <a:xfrm>
              <a:off x="7121669" y="1600289"/>
              <a:ext cx="142142" cy="192556"/>
            </a:xfrm>
            <a:custGeom>
              <a:rect b="b" l="l" r="r" t="t"/>
              <a:pathLst>
                <a:path extrusionOk="0" h="6050" w="4466">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4"/>
            <p:cNvSpPr/>
            <p:nvPr/>
          </p:nvSpPr>
          <p:spPr>
            <a:xfrm>
              <a:off x="7170938" y="1533610"/>
              <a:ext cx="223206" cy="53852"/>
            </a:xfrm>
            <a:custGeom>
              <a:rect b="b" l="l" r="r" t="t"/>
              <a:pathLst>
                <a:path extrusionOk="0" h="1692" w="7013">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4"/>
            <p:cNvSpPr/>
            <p:nvPr/>
          </p:nvSpPr>
          <p:spPr>
            <a:xfrm>
              <a:off x="7175107" y="1804558"/>
              <a:ext cx="215249" cy="50415"/>
            </a:xfrm>
            <a:custGeom>
              <a:rect b="b" l="l" r="r" t="t"/>
              <a:pathLst>
                <a:path extrusionOk="0" h="1584" w="6763">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4"/>
            <p:cNvSpPr/>
            <p:nvPr/>
          </p:nvSpPr>
          <p:spPr>
            <a:xfrm>
              <a:off x="7300539" y="1600289"/>
              <a:ext cx="142492" cy="191793"/>
            </a:xfrm>
            <a:custGeom>
              <a:rect b="b" l="l" r="r" t="t"/>
              <a:pathLst>
                <a:path extrusionOk="0" h="6026" w="4477">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45"/>
          <p:cNvSpPr txBox="1"/>
          <p:nvPr>
            <p:ph type="title"/>
          </p:nvPr>
        </p:nvSpPr>
        <p:spPr>
          <a:xfrm>
            <a:off x="2008050" y="0"/>
            <a:ext cx="5127900" cy="11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GAN for 64</a:t>
            </a:r>
            <a:r>
              <a:rPr lang="en" sz="3300">
                <a:solidFill>
                  <a:schemeClr val="lt2"/>
                </a:solidFill>
              </a:rPr>
              <a:t>✕64 Images</a:t>
            </a:r>
            <a:endParaRPr sz="3300"/>
          </a:p>
        </p:txBody>
      </p:sp>
      <p:sp>
        <p:nvSpPr>
          <p:cNvPr id="780" name="Google Shape;780;p45"/>
          <p:cNvSpPr txBox="1"/>
          <p:nvPr>
            <p:ph idx="1" type="subTitle"/>
          </p:nvPr>
        </p:nvSpPr>
        <p:spPr>
          <a:xfrm>
            <a:off x="712925" y="924025"/>
            <a:ext cx="5065500" cy="3596100"/>
          </a:xfrm>
          <a:prstGeom prst="rect">
            <a:avLst/>
          </a:prstGeom>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Removal of the two layer with stride 1</a:t>
            </a:r>
            <a:r>
              <a:rPr lang="en" sz="1800">
                <a:solidFill>
                  <a:schemeClr val="lt2"/>
                </a:solidFill>
                <a:latin typeface="Roboto"/>
                <a:ea typeface="Roboto"/>
                <a:cs typeface="Roboto"/>
                <a:sym typeface="Roboto"/>
              </a:rPr>
              <a:t>✕1</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MSE Loss</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Faster training</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Stable Model</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Good result in a short amount of time</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Early stopping at 160 epochs</a:t>
            </a:r>
            <a:endParaRPr sz="1800">
              <a:solidFill>
                <a:schemeClr val="lt2"/>
              </a:solidFill>
              <a:latin typeface="Roboto"/>
              <a:ea typeface="Roboto"/>
              <a:cs typeface="Roboto"/>
              <a:sym typeface="Roboto"/>
            </a:endParaRPr>
          </a:p>
        </p:txBody>
      </p:sp>
      <p:pic>
        <p:nvPicPr>
          <p:cNvPr id="781" name="Google Shape;781;p45"/>
          <p:cNvPicPr preferRelativeResize="0"/>
          <p:nvPr/>
        </p:nvPicPr>
        <p:blipFill rotWithShape="1">
          <a:blip r:embed="rId4">
            <a:alphaModFix/>
          </a:blip>
          <a:srcRect b="12204" l="12556" r="10738" t="10646"/>
          <a:stretch/>
        </p:blipFill>
        <p:spPr>
          <a:xfrm>
            <a:off x="5845225" y="1029225"/>
            <a:ext cx="1227575" cy="1234650"/>
          </a:xfrm>
          <a:prstGeom prst="rect">
            <a:avLst/>
          </a:prstGeom>
          <a:noFill/>
          <a:ln>
            <a:noFill/>
          </a:ln>
        </p:spPr>
      </p:pic>
      <p:pic>
        <p:nvPicPr>
          <p:cNvPr id="782" name="Google Shape;782;p45"/>
          <p:cNvPicPr preferRelativeResize="0"/>
          <p:nvPr/>
        </p:nvPicPr>
        <p:blipFill rotWithShape="1">
          <a:blip r:embed="rId5">
            <a:alphaModFix/>
          </a:blip>
          <a:srcRect b="12163" l="13551" r="10616" t="12004"/>
          <a:stretch/>
        </p:blipFill>
        <p:spPr>
          <a:xfrm>
            <a:off x="7203500" y="1029225"/>
            <a:ext cx="1227575" cy="1234650"/>
          </a:xfrm>
          <a:prstGeom prst="rect">
            <a:avLst/>
          </a:prstGeom>
          <a:noFill/>
          <a:ln>
            <a:noFill/>
          </a:ln>
        </p:spPr>
      </p:pic>
      <p:pic>
        <p:nvPicPr>
          <p:cNvPr id="783" name="Google Shape;783;p45"/>
          <p:cNvPicPr preferRelativeResize="0"/>
          <p:nvPr/>
        </p:nvPicPr>
        <p:blipFill rotWithShape="1">
          <a:blip r:embed="rId6">
            <a:alphaModFix/>
          </a:blip>
          <a:srcRect b="12629" l="14013" r="11085" t="12464"/>
          <a:stretch/>
        </p:blipFill>
        <p:spPr>
          <a:xfrm>
            <a:off x="5845225" y="2398600"/>
            <a:ext cx="1227575" cy="1151700"/>
          </a:xfrm>
          <a:prstGeom prst="rect">
            <a:avLst/>
          </a:prstGeom>
          <a:noFill/>
          <a:ln>
            <a:noFill/>
          </a:ln>
        </p:spPr>
      </p:pic>
      <p:pic>
        <p:nvPicPr>
          <p:cNvPr id="784" name="Google Shape;784;p45"/>
          <p:cNvPicPr preferRelativeResize="0"/>
          <p:nvPr/>
        </p:nvPicPr>
        <p:blipFill rotWithShape="1">
          <a:blip r:embed="rId7">
            <a:alphaModFix/>
          </a:blip>
          <a:srcRect b="12024" l="12754" r="10316" t="12160"/>
          <a:stretch/>
        </p:blipFill>
        <p:spPr>
          <a:xfrm>
            <a:off x="7203500" y="2398600"/>
            <a:ext cx="1227575" cy="1151700"/>
          </a:xfrm>
          <a:prstGeom prst="rect">
            <a:avLst/>
          </a:prstGeom>
          <a:noFill/>
          <a:ln>
            <a:noFill/>
          </a:ln>
        </p:spPr>
      </p:pic>
      <p:pic>
        <p:nvPicPr>
          <p:cNvPr id="785" name="Google Shape;785;p45"/>
          <p:cNvPicPr preferRelativeResize="0"/>
          <p:nvPr/>
        </p:nvPicPr>
        <p:blipFill rotWithShape="1">
          <a:blip r:embed="rId8">
            <a:alphaModFix/>
          </a:blip>
          <a:srcRect b="12252" l="13478" r="10632" t="11451"/>
          <a:stretch/>
        </p:blipFill>
        <p:spPr>
          <a:xfrm>
            <a:off x="5845225" y="3685024"/>
            <a:ext cx="1227575" cy="1151700"/>
          </a:xfrm>
          <a:prstGeom prst="rect">
            <a:avLst/>
          </a:prstGeom>
          <a:noFill/>
          <a:ln>
            <a:noFill/>
          </a:ln>
        </p:spPr>
      </p:pic>
      <p:pic>
        <p:nvPicPr>
          <p:cNvPr id="786" name="Google Shape;786;p45"/>
          <p:cNvPicPr preferRelativeResize="0"/>
          <p:nvPr/>
        </p:nvPicPr>
        <p:blipFill rotWithShape="1">
          <a:blip r:embed="rId9">
            <a:alphaModFix/>
          </a:blip>
          <a:srcRect b="11849" l="14392" r="11036" t="11849"/>
          <a:stretch/>
        </p:blipFill>
        <p:spPr>
          <a:xfrm>
            <a:off x="7203500" y="3685025"/>
            <a:ext cx="1227575" cy="111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46"/>
          <p:cNvSpPr txBox="1"/>
          <p:nvPr>
            <p:ph type="title"/>
          </p:nvPr>
        </p:nvSpPr>
        <p:spPr>
          <a:xfrm>
            <a:off x="292950" y="409000"/>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Loss functions plots</a:t>
            </a:r>
            <a:endParaRPr sz="3300"/>
          </a:p>
          <a:p>
            <a:pPr indent="0" lvl="0" marL="0" rtl="0" algn="l">
              <a:spcBef>
                <a:spcPts val="0"/>
              </a:spcBef>
              <a:spcAft>
                <a:spcPts val="0"/>
              </a:spcAft>
              <a:buNone/>
            </a:pPr>
            <a:r>
              <a:t/>
            </a:r>
            <a:endParaRPr sz="3300"/>
          </a:p>
        </p:txBody>
      </p:sp>
      <p:sp>
        <p:nvSpPr>
          <p:cNvPr id="792" name="Google Shape;792;p46"/>
          <p:cNvSpPr txBox="1"/>
          <p:nvPr>
            <p:ph type="title"/>
          </p:nvPr>
        </p:nvSpPr>
        <p:spPr>
          <a:xfrm>
            <a:off x="5845475" y="3202800"/>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chemeClr val="accent4"/>
                </a:solidFill>
              </a:rPr>
              <a:t>MSE loss</a:t>
            </a:r>
            <a:endParaRPr sz="3300">
              <a:solidFill>
                <a:schemeClr val="accent4"/>
              </a:solidFill>
            </a:endParaRPr>
          </a:p>
        </p:txBody>
      </p:sp>
      <p:pic>
        <p:nvPicPr>
          <p:cNvPr id="793" name="Google Shape;793;p46"/>
          <p:cNvPicPr preferRelativeResize="0"/>
          <p:nvPr/>
        </p:nvPicPr>
        <p:blipFill>
          <a:blip r:embed="rId4">
            <a:alphaModFix/>
          </a:blip>
          <a:stretch>
            <a:fillRect/>
          </a:stretch>
        </p:blipFill>
        <p:spPr>
          <a:xfrm>
            <a:off x="292950" y="1989375"/>
            <a:ext cx="4402355" cy="2898000"/>
          </a:xfrm>
          <a:prstGeom prst="rect">
            <a:avLst/>
          </a:prstGeom>
          <a:noFill/>
          <a:ln>
            <a:noFill/>
          </a:ln>
        </p:spPr>
      </p:pic>
      <p:pic>
        <p:nvPicPr>
          <p:cNvPr id="794" name="Google Shape;794;p46"/>
          <p:cNvPicPr preferRelativeResize="0"/>
          <p:nvPr/>
        </p:nvPicPr>
        <p:blipFill>
          <a:blip r:embed="rId5">
            <a:alphaModFix/>
          </a:blip>
          <a:stretch>
            <a:fillRect/>
          </a:stretch>
        </p:blipFill>
        <p:spPr>
          <a:xfrm>
            <a:off x="4814305" y="353325"/>
            <a:ext cx="4090913" cy="289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47"/>
          <p:cNvSpPr txBox="1"/>
          <p:nvPr>
            <p:ph type="title"/>
          </p:nvPr>
        </p:nvSpPr>
        <p:spPr>
          <a:xfrm>
            <a:off x="2008050" y="0"/>
            <a:ext cx="5127900" cy="11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2"/>
                </a:solidFill>
              </a:rPr>
              <a:t>GAN for 128✕128 Images</a:t>
            </a:r>
            <a:endParaRPr sz="3300"/>
          </a:p>
        </p:txBody>
      </p:sp>
      <p:sp>
        <p:nvSpPr>
          <p:cNvPr id="800" name="Google Shape;800;p47"/>
          <p:cNvSpPr txBox="1"/>
          <p:nvPr>
            <p:ph idx="1" type="subTitle"/>
          </p:nvPr>
        </p:nvSpPr>
        <p:spPr>
          <a:xfrm>
            <a:off x="642150" y="946300"/>
            <a:ext cx="7859700" cy="3774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FFFFFF"/>
                </a:solidFill>
                <a:latin typeface="Roboto"/>
                <a:ea typeface="Roboto"/>
                <a:cs typeface="Roboto"/>
                <a:sym typeface="Roboto"/>
              </a:rPr>
              <a:t>Trying to improve the 64</a:t>
            </a:r>
            <a:r>
              <a:rPr b="1" lang="en" sz="1800">
                <a:solidFill>
                  <a:schemeClr val="lt2"/>
                </a:solidFill>
                <a:latin typeface="Roboto"/>
                <a:ea typeface="Roboto"/>
                <a:cs typeface="Roboto"/>
                <a:sym typeface="Roboto"/>
              </a:rPr>
              <a:t>✕</a:t>
            </a:r>
            <a:r>
              <a:rPr lang="en" sz="1800">
                <a:solidFill>
                  <a:schemeClr val="lt2"/>
                </a:solidFill>
                <a:latin typeface="Roboto"/>
                <a:ea typeface="Roboto"/>
                <a:cs typeface="Roboto"/>
                <a:sym typeface="Roboto"/>
              </a:rPr>
              <a:t>64 GAN raising the resolution to 128</a:t>
            </a:r>
            <a:r>
              <a:rPr b="1" lang="en" sz="1800">
                <a:solidFill>
                  <a:schemeClr val="lt2"/>
                </a:solidFill>
                <a:latin typeface="Roboto"/>
                <a:ea typeface="Roboto"/>
                <a:cs typeface="Roboto"/>
                <a:sym typeface="Roboto"/>
              </a:rPr>
              <a:t>✕</a:t>
            </a:r>
            <a:r>
              <a:rPr lang="en" sz="1800">
                <a:solidFill>
                  <a:schemeClr val="lt2"/>
                </a:solidFill>
                <a:latin typeface="Roboto"/>
                <a:ea typeface="Roboto"/>
                <a:cs typeface="Roboto"/>
                <a:sym typeface="Roboto"/>
              </a:rPr>
              <a:t>128.  </a:t>
            </a:r>
            <a:r>
              <a:rPr lang="en" sz="1800">
                <a:solidFill>
                  <a:schemeClr val="lt2"/>
                </a:solidFill>
                <a:latin typeface="Roboto"/>
                <a:ea typeface="Roboto"/>
                <a:cs typeface="Roboto"/>
                <a:sym typeface="Roboto"/>
              </a:rPr>
              <a:t>Comparison between Binary-Cross Entropy and MSE. S</a:t>
            </a:r>
            <a:r>
              <a:rPr lang="en" sz="1800">
                <a:solidFill>
                  <a:schemeClr val="lt2"/>
                </a:solidFill>
                <a:latin typeface="Roboto"/>
                <a:ea typeface="Roboto"/>
                <a:cs typeface="Roboto"/>
                <a:sym typeface="Roboto"/>
              </a:rPr>
              <a:t>everal problems encountered: </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Not convergence</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Mode collapse </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Weak Generator</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Slower Training</a:t>
            </a:r>
            <a:endParaRPr sz="1800">
              <a:solidFill>
                <a:schemeClr val="lt2"/>
              </a:solidFill>
              <a:latin typeface="Roboto"/>
              <a:ea typeface="Roboto"/>
              <a:cs typeface="Roboto"/>
              <a:sym typeface="Roboto"/>
            </a:endParaRPr>
          </a:p>
          <a:p>
            <a:pPr indent="-342900" lvl="0" marL="457200" rtl="0" algn="l">
              <a:lnSpc>
                <a:spcPct val="150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Discriminator Loss reaching 0 in few steps.</a:t>
            </a:r>
            <a:endParaRPr sz="1800">
              <a:solidFill>
                <a:schemeClr val="lt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48"/>
          <p:cNvSpPr txBox="1"/>
          <p:nvPr>
            <p:ph type="title"/>
          </p:nvPr>
        </p:nvSpPr>
        <p:spPr>
          <a:xfrm>
            <a:off x="720100" y="509825"/>
            <a:ext cx="506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Improvements</a:t>
            </a:r>
            <a:endParaRPr/>
          </a:p>
        </p:txBody>
      </p:sp>
      <p:graphicFrame>
        <p:nvGraphicFramePr>
          <p:cNvPr id="806" name="Google Shape;806;p48"/>
          <p:cNvGraphicFramePr/>
          <p:nvPr/>
        </p:nvGraphicFramePr>
        <p:xfrm>
          <a:off x="720050" y="1738875"/>
          <a:ext cx="3000000" cy="3000000"/>
        </p:xfrm>
        <a:graphic>
          <a:graphicData uri="http://schemas.openxmlformats.org/drawingml/2006/table">
            <a:tbl>
              <a:tblPr>
                <a:noFill/>
                <a:tableStyleId>{E48DB0BD-7F68-436D-961D-62FE0C1267CC}</a:tableStyleId>
              </a:tblPr>
              <a:tblGrid>
                <a:gridCol w="1926000"/>
                <a:gridCol w="1926000"/>
                <a:gridCol w="1926000"/>
                <a:gridCol w="1926000"/>
              </a:tblGrid>
              <a:tr h="777925">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01</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02</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03</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04</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1074850">
                <a:tc>
                  <a:txBody>
                    <a:bodyPr/>
                    <a:lstStyle/>
                    <a:p>
                      <a:pPr indent="0" lvl="0" marL="0" rtl="0" algn="ctr">
                        <a:spcBef>
                          <a:spcPts val="0"/>
                        </a:spcBef>
                        <a:spcAft>
                          <a:spcPts val="0"/>
                        </a:spcAft>
                        <a:buNone/>
                      </a:pPr>
                      <a:r>
                        <a:rPr lang="en">
                          <a:solidFill>
                            <a:srgbClr val="F3F3F3"/>
                          </a:solidFill>
                          <a:latin typeface="Roboto"/>
                          <a:ea typeface="Roboto"/>
                          <a:cs typeface="Roboto"/>
                          <a:sym typeface="Roboto"/>
                        </a:rPr>
                        <a:t>Added smooth labeling to improve generalization</a:t>
                      </a:r>
                      <a:endParaRPr>
                        <a:solidFill>
                          <a:srgbClr val="F3F3F3"/>
                        </a:solidFill>
                        <a:latin typeface="Roboto"/>
                        <a:ea typeface="Roboto"/>
                        <a:cs typeface="Roboto"/>
                        <a:sym typeface="Roboto"/>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Roboto"/>
                          <a:ea typeface="Roboto"/>
                          <a:cs typeface="Roboto"/>
                          <a:sym typeface="Roboto"/>
                        </a:rPr>
                        <a:t>Added noisy labels, randomly flip labels of real samples</a:t>
                      </a:r>
                      <a:endParaRPr>
                        <a:solidFill>
                          <a:srgbClr val="F3F3F3"/>
                        </a:solidFill>
                        <a:latin typeface="Roboto"/>
                        <a:ea typeface="Roboto"/>
                        <a:cs typeface="Roboto"/>
                        <a:sym typeface="Roboto"/>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Roboto"/>
                          <a:ea typeface="Roboto"/>
                          <a:cs typeface="Roboto"/>
                          <a:sym typeface="Roboto"/>
                        </a:rPr>
                        <a:t>L</a:t>
                      </a:r>
                      <a:r>
                        <a:rPr lang="en">
                          <a:solidFill>
                            <a:srgbClr val="F3F3F3"/>
                          </a:solidFill>
                          <a:latin typeface="Roboto"/>
                          <a:ea typeface="Roboto"/>
                          <a:cs typeface="Roboto"/>
                          <a:sym typeface="Roboto"/>
                        </a:rPr>
                        <a:t>owered l</a:t>
                      </a:r>
                      <a:r>
                        <a:rPr lang="en">
                          <a:solidFill>
                            <a:srgbClr val="F3F3F3"/>
                          </a:solidFill>
                          <a:latin typeface="Roboto"/>
                          <a:ea typeface="Roboto"/>
                          <a:cs typeface="Roboto"/>
                          <a:sym typeface="Roboto"/>
                        </a:rPr>
                        <a:t>earning rate to fight mode collapse, using β1=0.5 that helps to stabilize training</a:t>
                      </a:r>
                      <a:endParaRPr>
                        <a:solidFill>
                          <a:srgbClr val="F3F3F3"/>
                        </a:solidFill>
                        <a:latin typeface="Roboto"/>
                        <a:ea typeface="Roboto"/>
                        <a:cs typeface="Roboto"/>
                        <a:sym typeface="Roboto"/>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Roboto"/>
                          <a:ea typeface="Roboto"/>
                          <a:cs typeface="Roboto"/>
                          <a:sym typeface="Roboto"/>
                        </a:rPr>
                        <a:t>Deconvolutional layers with stride 1</a:t>
                      </a:r>
                      <a:endParaRPr>
                        <a:solidFill>
                          <a:srgbClr val="F3F3F3"/>
                        </a:solidFill>
                        <a:latin typeface="Roboto"/>
                        <a:ea typeface="Roboto"/>
                        <a:cs typeface="Roboto"/>
                        <a:sym typeface="Roboto"/>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bl>
          </a:graphicData>
        </a:graphic>
      </p:graphicFrame>
      <p:grpSp>
        <p:nvGrpSpPr>
          <p:cNvPr id="807" name="Google Shape;807;p48"/>
          <p:cNvGrpSpPr/>
          <p:nvPr/>
        </p:nvGrpSpPr>
        <p:grpSpPr>
          <a:xfrm>
            <a:off x="5872780" y="509813"/>
            <a:ext cx="799404" cy="807675"/>
            <a:chOff x="1421638" y="4125629"/>
            <a:chExt cx="374709" cy="374010"/>
          </a:xfrm>
        </p:grpSpPr>
        <p:sp>
          <p:nvSpPr>
            <p:cNvPr id="808" name="Google Shape;808;p48"/>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3" name="Shape 813"/>
        <p:cNvGrpSpPr/>
        <p:nvPr/>
      </p:nvGrpSpPr>
      <p:grpSpPr>
        <a:xfrm>
          <a:off x="0" y="0"/>
          <a:ext cx="0" cy="0"/>
          <a:chOff x="0" y="0"/>
          <a:chExt cx="0" cy="0"/>
        </a:xfrm>
      </p:grpSpPr>
      <p:sp>
        <p:nvSpPr>
          <p:cNvPr id="814" name="Google Shape;814;p49"/>
          <p:cNvSpPr txBox="1"/>
          <p:nvPr>
            <p:ph type="title"/>
          </p:nvPr>
        </p:nvSpPr>
        <p:spPr>
          <a:xfrm>
            <a:off x="292950" y="409000"/>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Loss functions plots</a:t>
            </a:r>
            <a:endParaRPr sz="3300"/>
          </a:p>
          <a:p>
            <a:pPr indent="0" lvl="0" marL="0" rtl="0" algn="l">
              <a:spcBef>
                <a:spcPts val="0"/>
              </a:spcBef>
              <a:spcAft>
                <a:spcPts val="0"/>
              </a:spcAft>
              <a:buNone/>
            </a:pPr>
            <a:r>
              <a:t/>
            </a:r>
            <a:endParaRPr sz="3300"/>
          </a:p>
        </p:txBody>
      </p:sp>
      <p:sp>
        <p:nvSpPr>
          <p:cNvPr id="815" name="Google Shape;815;p49"/>
          <p:cNvSpPr txBox="1"/>
          <p:nvPr>
            <p:ph type="title"/>
          </p:nvPr>
        </p:nvSpPr>
        <p:spPr>
          <a:xfrm>
            <a:off x="5993175" y="2792325"/>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accent4"/>
                </a:solidFill>
              </a:rPr>
              <a:t>Binary Cross Entropy loss</a:t>
            </a:r>
            <a:endParaRPr sz="2800">
              <a:solidFill>
                <a:schemeClr val="accent4"/>
              </a:solidFill>
            </a:endParaRPr>
          </a:p>
        </p:txBody>
      </p:sp>
      <p:pic>
        <p:nvPicPr>
          <p:cNvPr id="816" name="Google Shape;816;p49"/>
          <p:cNvPicPr preferRelativeResize="0"/>
          <p:nvPr/>
        </p:nvPicPr>
        <p:blipFill>
          <a:blip r:embed="rId4">
            <a:alphaModFix/>
          </a:blip>
          <a:stretch>
            <a:fillRect/>
          </a:stretch>
        </p:blipFill>
        <p:spPr>
          <a:xfrm>
            <a:off x="4558543" y="152400"/>
            <a:ext cx="3699307" cy="2639925"/>
          </a:xfrm>
          <a:prstGeom prst="rect">
            <a:avLst/>
          </a:prstGeom>
          <a:noFill/>
          <a:ln>
            <a:noFill/>
          </a:ln>
        </p:spPr>
      </p:pic>
      <p:pic>
        <p:nvPicPr>
          <p:cNvPr id="817" name="Google Shape;817;p49"/>
          <p:cNvPicPr preferRelativeResize="0"/>
          <p:nvPr/>
        </p:nvPicPr>
        <p:blipFill>
          <a:blip r:embed="rId5">
            <a:alphaModFix/>
          </a:blip>
          <a:stretch>
            <a:fillRect/>
          </a:stretch>
        </p:blipFill>
        <p:spPr>
          <a:xfrm>
            <a:off x="610975" y="2122950"/>
            <a:ext cx="3944188" cy="279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1" name="Shape 821"/>
        <p:cNvGrpSpPr/>
        <p:nvPr/>
      </p:nvGrpSpPr>
      <p:grpSpPr>
        <a:xfrm>
          <a:off x="0" y="0"/>
          <a:ext cx="0" cy="0"/>
          <a:chOff x="0" y="0"/>
          <a:chExt cx="0" cy="0"/>
        </a:xfrm>
      </p:grpSpPr>
      <p:sp>
        <p:nvSpPr>
          <p:cNvPr id="822" name="Google Shape;822;p50"/>
          <p:cNvSpPr txBox="1"/>
          <p:nvPr>
            <p:ph type="title"/>
          </p:nvPr>
        </p:nvSpPr>
        <p:spPr>
          <a:xfrm>
            <a:off x="292950" y="409000"/>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Loss functions plots</a:t>
            </a:r>
            <a:endParaRPr sz="3300"/>
          </a:p>
          <a:p>
            <a:pPr indent="0" lvl="0" marL="0" rtl="0" algn="l">
              <a:spcBef>
                <a:spcPts val="0"/>
              </a:spcBef>
              <a:spcAft>
                <a:spcPts val="0"/>
              </a:spcAft>
              <a:buNone/>
            </a:pPr>
            <a:r>
              <a:t/>
            </a:r>
            <a:endParaRPr sz="3300"/>
          </a:p>
        </p:txBody>
      </p:sp>
      <p:sp>
        <p:nvSpPr>
          <p:cNvPr id="823" name="Google Shape;823;p50"/>
          <p:cNvSpPr txBox="1"/>
          <p:nvPr>
            <p:ph type="title"/>
          </p:nvPr>
        </p:nvSpPr>
        <p:spPr>
          <a:xfrm>
            <a:off x="5845475" y="3202800"/>
            <a:ext cx="2391900" cy="16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solidFill>
                  <a:schemeClr val="accent4"/>
                </a:solidFill>
              </a:rPr>
              <a:t>MSE loss</a:t>
            </a:r>
            <a:endParaRPr sz="3300">
              <a:solidFill>
                <a:schemeClr val="accent4"/>
              </a:solidFill>
            </a:endParaRPr>
          </a:p>
        </p:txBody>
      </p:sp>
      <p:pic>
        <p:nvPicPr>
          <p:cNvPr id="824" name="Google Shape;824;p50"/>
          <p:cNvPicPr preferRelativeResize="0"/>
          <p:nvPr/>
        </p:nvPicPr>
        <p:blipFill>
          <a:blip r:embed="rId4">
            <a:alphaModFix/>
          </a:blip>
          <a:stretch>
            <a:fillRect/>
          </a:stretch>
        </p:blipFill>
        <p:spPr>
          <a:xfrm>
            <a:off x="4245075" y="409000"/>
            <a:ext cx="3992299" cy="2793800"/>
          </a:xfrm>
          <a:prstGeom prst="rect">
            <a:avLst/>
          </a:prstGeom>
          <a:noFill/>
          <a:ln>
            <a:noFill/>
          </a:ln>
        </p:spPr>
      </p:pic>
      <p:pic>
        <p:nvPicPr>
          <p:cNvPr id="825" name="Google Shape;825;p50"/>
          <p:cNvPicPr preferRelativeResize="0"/>
          <p:nvPr/>
        </p:nvPicPr>
        <p:blipFill>
          <a:blip r:embed="rId5">
            <a:alphaModFix/>
          </a:blip>
          <a:stretch>
            <a:fillRect/>
          </a:stretch>
        </p:blipFill>
        <p:spPr>
          <a:xfrm>
            <a:off x="292950" y="2044900"/>
            <a:ext cx="3940274" cy="27896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51"/>
          <p:cNvSpPr txBox="1"/>
          <p:nvPr>
            <p:ph type="title"/>
          </p:nvPr>
        </p:nvSpPr>
        <p:spPr>
          <a:xfrm>
            <a:off x="400800" y="1687175"/>
            <a:ext cx="2549400" cy="12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Evolution of </a:t>
            </a:r>
            <a:r>
              <a:rPr lang="en" sz="3300"/>
              <a:t>Generated </a:t>
            </a:r>
            <a:r>
              <a:rPr lang="en" sz="3300">
                <a:solidFill>
                  <a:schemeClr val="lt2"/>
                </a:solidFill>
              </a:rPr>
              <a:t>128✕128 </a:t>
            </a:r>
            <a:r>
              <a:rPr lang="en" sz="3300"/>
              <a:t>Samples</a:t>
            </a:r>
            <a:endParaRPr sz="3300"/>
          </a:p>
        </p:txBody>
      </p:sp>
      <p:cxnSp>
        <p:nvCxnSpPr>
          <p:cNvPr id="831" name="Google Shape;831;p51"/>
          <p:cNvCxnSpPr/>
          <p:nvPr/>
        </p:nvCxnSpPr>
        <p:spPr>
          <a:xfrm>
            <a:off x="3069175"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832" name="Google Shape;832;p51"/>
          <p:cNvPicPr preferRelativeResize="0"/>
          <p:nvPr/>
        </p:nvPicPr>
        <p:blipFill>
          <a:blip r:embed="rId4">
            <a:alphaModFix/>
          </a:blip>
          <a:stretch>
            <a:fillRect/>
          </a:stretch>
        </p:blipFill>
        <p:spPr>
          <a:xfrm>
            <a:off x="3869950" y="331650"/>
            <a:ext cx="4480200" cy="448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p52"/>
          <p:cNvSpPr txBox="1"/>
          <p:nvPr>
            <p:ph type="title"/>
          </p:nvPr>
        </p:nvSpPr>
        <p:spPr>
          <a:xfrm>
            <a:off x="736850" y="137925"/>
            <a:ext cx="2908200" cy="12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Generated Samples</a:t>
            </a:r>
            <a:endParaRPr sz="3300"/>
          </a:p>
        </p:txBody>
      </p:sp>
      <p:sp>
        <p:nvSpPr>
          <p:cNvPr id="838" name="Google Shape;838;p52"/>
          <p:cNvSpPr txBox="1"/>
          <p:nvPr>
            <p:ph idx="1" type="subTitle"/>
          </p:nvPr>
        </p:nvSpPr>
        <p:spPr>
          <a:xfrm>
            <a:off x="3645050" y="997650"/>
            <a:ext cx="4338000" cy="31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generated samples even presenting some sign of artifact, have an overall good level of similarity with respect to the reality.</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This means that the designed GAN is able to achieve the goal of the project, thus that the implementation choices revealed to be good</a:t>
            </a:r>
            <a:endParaRPr sz="1800">
              <a:latin typeface="Roboto"/>
              <a:ea typeface="Roboto"/>
              <a:cs typeface="Roboto"/>
              <a:sym typeface="Roboto"/>
            </a:endParaRPr>
          </a:p>
        </p:txBody>
      </p:sp>
      <p:cxnSp>
        <p:nvCxnSpPr>
          <p:cNvPr id="839" name="Google Shape;839;p52"/>
          <p:cNvCxnSpPr/>
          <p:nvPr/>
        </p:nvCxnSpPr>
        <p:spPr>
          <a:xfrm>
            <a:off x="3403825"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840" name="Google Shape;840;p52"/>
          <p:cNvPicPr preferRelativeResize="0"/>
          <p:nvPr/>
        </p:nvPicPr>
        <p:blipFill>
          <a:blip r:embed="rId4">
            <a:alphaModFix/>
          </a:blip>
          <a:stretch>
            <a:fillRect/>
          </a:stretch>
        </p:blipFill>
        <p:spPr>
          <a:xfrm>
            <a:off x="196125" y="1400625"/>
            <a:ext cx="3016200" cy="29654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 and Motivation</a:t>
            </a:r>
            <a:endParaRPr/>
          </a:p>
        </p:txBody>
      </p:sp>
      <p:sp>
        <p:nvSpPr>
          <p:cNvPr id="143" name="Google Shape;143;p26"/>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What are GANs and why we use them</a:t>
            </a:r>
            <a:endParaRPr>
              <a:latin typeface="Roboto"/>
              <a:ea typeface="Roboto"/>
              <a:cs typeface="Roboto"/>
              <a:sym typeface="Roboto"/>
            </a:endParaRPr>
          </a:p>
        </p:txBody>
      </p:sp>
      <p:sp>
        <p:nvSpPr>
          <p:cNvPr id="144" name="Google Shape;144;p26"/>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5" name="Google Shape;145;p2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53"/>
          <p:cNvSpPr txBox="1"/>
          <p:nvPr>
            <p:ph type="title"/>
          </p:nvPr>
        </p:nvSpPr>
        <p:spPr>
          <a:xfrm>
            <a:off x="1622625" y="166050"/>
            <a:ext cx="5127900" cy="11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Comparison BCE - MSE</a:t>
            </a:r>
            <a:endParaRPr sz="3300"/>
          </a:p>
        </p:txBody>
      </p:sp>
      <p:sp>
        <p:nvSpPr>
          <p:cNvPr id="846" name="Google Shape;846;p53"/>
          <p:cNvSpPr txBox="1"/>
          <p:nvPr>
            <p:ph idx="1" type="subTitle"/>
          </p:nvPr>
        </p:nvSpPr>
        <p:spPr>
          <a:xfrm>
            <a:off x="1622625" y="4440725"/>
            <a:ext cx="11202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6"/>
                </a:solidFill>
                <a:latin typeface="Roboto"/>
                <a:ea typeface="Roboto"/>
                <a:cs typeface="Roboto"/>
                <a:sym typeface="Roboto"/>
              </a:rPr>
              <a:t>Epoch 58</a:t>
            </a:r>
            <a:endParaRPr sz="1600">
              <a:solidFill>
                <a:schemeClr val="accent6"/>
              </a:solidFill>
              <a:latin typeface="Roboto"/>
              <a:ea typeface="Roboto"/>
              <a:cs typeface="Roboto"/>
              <a:sym typeface="Roboto"/>
            </a:endParaRPr>
          </a:p>
        </p:txBody>
      </p:sp>
      <p:cxnSp>
        <p:nvCxnSpPr>
          <p:cNvPr id="847" name="Google Shape;847;p53"/>
          <p:cNvCxnSpPr/>
          <p:nvPr/>
        </p:nvCxnSpPr>
        <p:spPr>
          <a:xfrm>
            <a:off x="4410625" y="2625775"/>
            <a:ext cx="0" cy="630600"/>
          </a:xfrm>
          <a:prstGeom prst="straightConnector1">
            <a:avLst/>
          </a:prstGeom>
          <a:noFill/>
          <a:ln cap="flat" cmpd="sng" w="19050">
            <a:solidFill>
              <a:srgbClr val="F3F3F3"/>
            </a:solidFill>
            <a:prstDash val="solid"/>
            <a:round/>
            <a:headEnd len="med" w="med" type="oval"/>
            <a:tailEnd len="med" w="med" type="oval"/>
          </a:ln>
        </p:spPr>
      </p:cxnSp>
      <p:pic>
        <p:nvPicPr>
          <p:cNvPr id="848" name="Google Shape;848;p53"/>
          <p:cNvPicPr preferRelativeResize="0"/>
          <p:nvPr/>
        </p:nvPicPr>
        <p:blipFill>
          <a:blip r:embed="rId4">
            <a:alphaModFix/>
          </a:blip>
          <a:stretch>
            <a:fillRect/>
          </a:stretch>
        </p:blipFill>
        <p:spPr>
          <a:xfrm>
            <a:off x="652900" y="1379575"/>
            <a:ext cx="3064975" cy="2999324"/>
          </a:xfrm>
          <a:prstGeom prst="rect">
            <a:avLst/>
          </a:prstGeom>
          <a:noFill/>
          <a:ln>
            <a:noFill/>
          </a:ln>
        </p:spPr>
      </p:pic>
      <p:pic>
        <p:nvPicPr>
          <p:cNvPr id="849" name="Google Shape;849;p53"/>
          <p:cNvPicPr preferRelativeResize="0"/>
          <p:nvPr/>
        </p:nvPicPr>
        <p:blipFill>
          <a:blip r:embed="rId5">
            <a:alphaModFix/>
          </a:blip>
          <a:stretch>
            <a:fillRect/>
          </a:stretch>
        </p:blipFill>
        <p:spPr>
          <a:xfrm>
            <a:off x="5103387" y="1426525"/>
            <a:ext cx="3064976" cy="3029107"/>
          </a:xfrm>
          <a:prstGeom prst="rect">
            <a:avLst/>
          </a:prstGeom>
          <a:noFill/>
          <a:ln>
            <a:noFill/>
          </a:ln>
        </p:spPr>
      </p:pic>
      <p:sp>
        <p:nvSpPr>
          <p:cNvPr id="850" name="Google Shape;850;p53"/>
          <p:cNvSpPr txBox="1"/>
          <p:nvPr>
            <p:ph idx="1" type="subTitle"/>
          </p:nvPr>
        </p:nvSpPr>
        <p:spPr>
          <a:xfrm>
            <a:off x="6075775" y="4440725"/>
            <a:ext cx="1120200" cy="53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6"/>
                </a:solidFill>
                <a:latin typeface="Roboto"/>
                <a:ea typeface="Roboto"/>
                <a:cs typeface="Roboto"/>
                <a:sym typeface="Roboto"/>
              </a:rPr>
              <a:t>Epoch 32</a:t>
            </a:r>
            <a:endParaRPr sz="1600">
              <a:solidFill>
                <a:schemeClr val="accent6"/>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4" name="Shape 854"/>
        <p:cNvGrpSpPr/>
        <p:nvPr/>
      </p:nvGrpSpPr>
      <p:grpSpPr>
        <a:xfrm>
          <a:off x="0" y="0"/>
          <a:ext cx="0" cy="0"/>
          <a:chOff x="0" y="0"/>
          <a:chExt cx="0" cy="0"/>
        </a:xfrm>
      </p:grpSpPr>
      <p:sp>
        <p:nvSpPr>
          <p:cNvPr id="855" name="Google Shape;855;p54"/>
          <p:cNvSpPr txBox="1"/>
          <p:nvPr>
            <p:ph type="title"/>
          </p:nvPr>
        </p:nvSpPr>
        <p:spPr>
          <a:xfrm>
            <a:off x="1659450" y="50550"/>
            <a:ext cx="5127900" cy="11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Comparison between real and generated samples</a:t>
            </a:r>
            <a:endParaRPr sz="3300"/>
          </a:p>
        </p:txBody>
      </p:sp>
      <p:sp>
        <p:nvSpPr>
          <p:cNvPr id="856" name="Google Shape;856;p54"/>
          <p:cNvSpPr txBox="1"/>
          <p:nvPr>
            <p:ph idx="1" type="subTitle"/>
          </p:nvPr>
        </p:nvSpPr>
        <p:spPr>
          <a:xfrm>
            <a:off x="1193100" y="3941250"/>
            <a:ext cx="6060600" cy="9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Roboto"/>
                <a:ea typeface="Roboto"/>
                <a:cs typeface="Roboto"/>
                <a:sym typeface="Roboto"/>
              </a:rPr>
              <a:t>Can you distinguish which one of the two is the real sample and which one is the fake?</a:t>
            </a:r>
            <a:endParaRPr sz="2100">
              <a:solidFill>
                <a:schemeClr val="accent6"/>
              </a:solidFill>
              <a:latin typeface="Roboto"/>
              <a:ea typeface="Roboto"/>
              <a:cs typeface="Roboto"/>
              <a:sym typeface="Roboto"/>
            </a:endParaRPr>
          </a:p>
        </p:txBody>
      </p:sp>
      <p:cxnSp>
        <p:nvCxnSpPr>
          <p:cNvPr id="857" name="Google Shape;857;p54"/>
          <p:cNvCxnSpPr/>
          <p:nvPr/>
        </p:nvCxnSpPr>
        <p:spPr>
          <a:xfrm>
            <a:off x="422340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858" name="Google Shape;858;p54"/>
          <p:cNvPicPr preferRelativeResize="0"/>
          <p:nvPr/>
        </p:nvPicPr>
        <p:blipFill>
          <a:blip r:embed="rId4">
            <a:alphaModFix/>
          </a:blip>
          <a:stretch>
            <a:fillRect/>
          </a:stretch>
        </p:blipFill>
        <p:spPr>
          <a:xfrm>
            <a:off x="4908500" y="1373100"/>
            <a:ext cx="2448992" cy="2397325"/>
          </a:xfrm>
          <a:prstGeom prst="rect">
            <a:avLst/>
          </a:prstGeom>
          <a:noFill/>
          <a:ln>
            <a:noFill/>
          </a:ln>
        </p:spPr>
      </p:pic>
      <p:pic>
        <p:nvPicPr>
          <p:cNvPr id="859" name="Google Shape;859;p54"/>
          <p:cNvPicPr preferRelativeResize="0"/>
          <p:nvPr/>
        </p:nvPicPr>
        <p:blipFill>
          <a:blip r:embed="rId5">
            <a:alphaModFix/>
          </a:blip>
          <a:stretch>
            <a:fillRect/>
          </a:stretch>
        </p:blipFill>
        <p:spPr>
          <a:xfrm>
            <a:off x="1082500" y="1354650"/>
            <a:ext cx="2455805" cy="243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3" name="Shape 863"/>
        <p:cNvGrpSpPr/>
        <p:nvPr/>
      </p:nvGrpSpPr>
      <p:grpSpPr>
        <a:xfrm>
          <a:off x="0" y="0"/>
          <a:ext cx="0" cy="0"/>
          <a:chOff x="0" y="0"/>
          <a:chExt cx="0" cy="0"/>
        </a:xfrm>
      </p:grpSpPr>
      <p:sp>
        <p:nvSpPr>
          <p:cNvPr id="864" name="Google Shape;864;p55"/>
          <p:cNvSpPr txBox="1"/>
          <p:nvPr>
            <p:ph type="title"/>
          </p:nvPr>
        </p:nvSpPr>
        <p:spPr>
          <a:xfrm>
            <a:off x="1659450" y="50550"/>
            <a:ext cx="5127900" cy="11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Comparison between real and generated samples</a:t>
            </a:r>
            <a:endParaRPr sz="3300"/>
          </a:p>
        </p:txBody>
      </p:sp>
      <p:sp>
        <p:nvSpPr>
          <p:cNvPr id="865" name="Google Shape;865;p55"/>
          <p:cNvSpPr txBox="1"/>
          <p:nvPr>
            <p:ph idx="1" type="subTitle"/>
          </p:nvPr>
        </p:nvSpPr>
        <p:spPr>
          <a:xfrm>
            <a:off x="1193100" y="3941250"/>
            <a:ext cx="6060600" cy="9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Can you distinguish which one of the two is the real sample and which one is the fake?</a:t>
            </a:r>
            <a:endParaRPr sz="2000">
              <a:solidFill>
                <a:schemeClr val="lt1"/>
              </a:solidFill>
              <a:latin typeface="Roboto"/>
              <a:ea typeface="Roboto"/>
              <a:cs typeface="Roboto"/>
              <a:sym typeface="Roboto"/>
            </a:endParaRPr>
          </a:p>
        </p:txBody>
      </p:sp>
      <p:cxnSp>
        <p:nvCxnSpPr>
          <p:cNvPr id="866" name="Google Shape;866;p55"/>
          <p:cNvCxnSpPr/>
          <p:nvPr/>
        </p:nvCxnSpPr>
        <p:spPr>
          <a:xfrm>
            <a:off x="422340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867" name="Google Shape;867;p55"/>
          <p:cNvPicPr preferRelativeResize="0"/>
          <p:nvPr/>
        </p:nvPicPr>
        <p:blipFill>
          <a:blip r:embed="rId4">
            <a:alphaModFix/>
          </a:blip>
          <a:stretch>
            <a:fillRect/>
          </a:stretch>
        </p:blipFill>
        <p:spPr>
          <a:xfrm>
            <a:off x="1261306" y="1354650"/>
            <a:ext cx="2442594" cy="2434200"/>
          </a:xfrm>
          <a:prstGeom prst="rect">
            <a:avLst/>
          </a:prstGeom>
          <a:noFill/>
          <a:ln>
            <a:noFill/>
          </a:ln>
        </p:spPr>
      </p:pic>
      <p:pic>
        <p:nvPicPr>
          <p:cNvPr id="868" name="Google Shape;868;p55"/>
          <p:cNvPicPr preferRelativeResize="0"/>
          <p:nvPr/>
        </p:nvPicPr>
        <p:blipFill rotWithShape="1">
          <a:blip r:embed="rId5">
            <a:alphaModFix/>
          </a:blip>
          <a:srcRect b="0" l="0" r="2714" t="0"/>
          <a:stretch/>
        </p:blipFill>
        <p:spPr>
          <a:xfrm>
            <a:off x="4742900" y="1354650"/>
            <a:ext cx="2442600" cy="2434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2" name="Shape 872"/>
        <p:cNvGrpSpPr/>
        <p:nvPr/>
      </p:nvGrpSpPr>
      <p:grpSpPr>
        <a:xfrm>
          <a:off x="0" y="0"/>
          <a:ext cx="0" cy="0"/>
          <a:chOff x="0" y="0"/>
          <a:chExt cx="0" cy="0"/>
        </a:xfrm>
      </p:grpSpPr>
      <p:sp>
        <p:nvSpPr>
          <p:cNvPr id="873" name="Google Shape;873;p56"/>
          <p:cNvSpPr txBox="1"/>
          <p:nvPr>
            <p:ph type="title"/>
          </p:nvPr>
        </p:nvSpPr>
        <p:spPr>
          <a:xfrm>
            <a:off x="1659450" y="50550"/>
            <a:ext cx="5127900" cy="11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Comparison between real and generated samples</a:t>
            </a:r>
            <a:endParaRPr sz="3300"/>
          </a:p>
        </p:txBody>
      </p:sp>
      <p:sp>
        <p:nvSpPr>
          <p:cNvPr id="874" name="Google Shape;874;p56"/>
          <p:cNvSpPr txBox="1"/>
          <p:nvPr>
            <p:ph idx="1" type="subTitle"/>
          </p:nvPr>
        </p:nvSpPr>
        <p:spPr>
          <a:xfrm>
            <a:off x="1193100" y="3941250"/>
            <a:ext cx="6060600" cy="9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Can you distinguish which one of the two is the real sample and which one is the fake?</a:t>
            </a:r>
            <a:endParaRPr sz="2000">
              <a:solidFill>
                <a:schemeClr val="lt1"/>
              </a:solidFill>
              <a:latin typeface="Roboto"/>
              <a:ea typeface="Roboto"/>
              <a:cs typeface="Roboto"/>
              <a:sym typeface="Roboto"/>
            </a:endParaRPr>
          </a:p>
        </p:txBody>
      </p:sp>
      <p:cxnSp>
        <p:nvCxnSpPr>
          <p:cNvPr id="875" name="Google Shape;875;p56"/>
          <p:cNvCxnSpPr/>
          <p:nvPr/>
        </p:nvCxnSpPr>
        <p:spPr>
          <a:xfrm>
            <a:off x="422340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876" name="Google Shape;876;p56"/>
          <p:cNvPicPr preferRelativeResize="0"/>
          <p:nvPr/>
        </p:nvPicPr>
        <p:blipFill>
          <a:blip r:embed="rId4">
            <a:alphaModFix/>
          </a:blip>
          <a:stretch>
            <a:fillRect/>
          </a:stretch>
        </p:blipFill>
        <p:spPr>
          <a:xfrm>
            <a:off x="1193100" y="1354650"/>
            <a:ext cx="2441622" cy="2434200"/>
          </a:xfrm>
          <a:prstGeom prst="rect">
            <a:avLst/>
          </a:prstGeom>
          <a:noFill/>
          <a:ln>
            <a:noFill/>
          </a:ln>
        </p:spPr>
      </p:pic>
      <p:pic>
        <p:nvPicPr>
          <p:cNvPr id="877" name="Google Shape;877;p56"/>
          <p:cNvPicPr preferRelativeResize="0"/>
          <p:nvPr/>
        </p:nvPicPr>
        <p:blipFill>
          <a:blip r:embed="rId5">
            <a:alphaModFix/>
          </a:blip>
          <a:stretch>
            <a:fillRect/>
          </a:stretch>
        </p:blipFill>
        <p:spPr>
          <a:xfrm>
            <a:off x="4812076" y="1354650"/>
            <a:ext cx="2457494" cy="2434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57"/>
          <p:cNvSpPr txBox="1"/>
          <p:nvPr>
            <p:ph type="title"/>
          </p:nvPr>
        </p:nvSpPr>
        <p:spPr>
          <a:xfrm>
            <a:off x="292950" y="971850"/>
            <a:ext cx="42882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t>Conclusions</a:t>
            </a:r>
            <a:endParaRPr sz="4800"/>
          </a:p>
        </p:txBody>
      </p:sp>
      <p:sp>
        <p:nvSpPr>
          <p:cNvPr id="883" name="Google Shape;883;p57"/>
          <p:cNvSpPr txBox="1"/>
          <p:nvPr>
            <p:ph idx="1" type="subTitle"/>
          </p:nvPr>
        </p:nvSpPr>
        <p:spPr>
          <a:xfrm>
            <a:off x="4917750" y="3290550"/>
            <a:ext cx="2848800" cy="117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2"/>
              </a:buClr>
              <a:buSzPts val="1500"/>
              <a:buFont typeface="Roboto"/>
              <a:buChar char="●"/>
            </a:pPr>
            <a:r>
              <a:t/>
            </a:r>
            <a:endParaRPr sz="1500">
              <a:solidFill>
                <a:schemeClr val="lt2"/>
              </a:solidFill>
              <a:latin typeface="Roboto"/>
              <a:ea typeface="Roboto"/>
              <a:cs typeface="Roboto"/>
              <a:sym typeface="Roboto"/>
            </a:endParaRPr>
          </a:p>
        </p:txBody>
      </p:sp>
      <p:sp>
        <p:nvSpPr>
          <p:cNvPr id="884" name="Google Shape;884;p57"/>
          <p:cNvSpPr txBox="1"/>
          <p:nvPr>
            <p:ph idx="2" type="title"/>
          </p:nvPr>
        </p:nvSpPr>
        <p:spPr>
          <a:xfrm>
            <a:off x="4849175" y="1001125"/>
            <a:ext cx="21861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885" name="Google Shape;885;p5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9" name="Shape 889"/>
        <p:cNvGrpSpPr/>
        <p:nvPr/>
      </p:nvGrpSpPr>
      <p:grpSpPr>
        <a:xfrm>
          <a:off x="0" y="0"/>
          <a:ext cx="0" cy="0"/>
          <a:chOff x="0" y="0"/>
          <a:chExt cx="0" cy="0"/>
        </a:xfrm>
      </p:grpSpPr>
      <p:sp>
        <p:nvSpPr>
          <p:cNvPr id="890" name="Google Shape;890;p58"/>
          <p:cNvSpPr txBox="1"/>
          <p:nvPr>
            <p:ph type="title"/>
          </p:nvPr>
        </p:nvSpPr>
        <p:spPr>
          <a:xfrm>
            <a:off x="292950" y="993125"/>
            <a:ext cx="2194200" cy="12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Conclusions</a:t>
            </a:r>
            <a:endParaRPr sz="3100"/>
          </a:p>
        </p:txBody>
      </p:sp>
      <p:sp>
        <p:nvSpPr>
          <p:cNvPr id="891" name="Google Shape;891;p58"/>
          <p:cNvSpPr txBox="1"/>
          <p:nvPr>
            <p:ph idx="1" type="subTitle"/>
          </p:nvPr>
        </p:nvSpPr>
        <p:spPr>
          <a:xfrm>
            <a:off x="3304675" y="619700"/>
            <a:ext cx="5118600" cy="38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We developed a GAN application capable of generating with good level of reality anime faces, showing also some relevant particulars like light reflection in eyes or headband.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We also demonstrated the stability of the process even for images of 128✕128, higher than the stability limit for DCGANs, that is normally set up to </a:t>
            </a:r>
            <a:r>
              <a:rPr lang="en" sz="1800">
                <a:solidFill>
                  <a:schemeClr val="lt2"/>
                </a:solidFill>
                <a:latin typeface="Roboto"/>
                <a:ea typeface="Roboto"/>
                <a:cs typeface="Roboto"/>
                <a:sym typeface="Roboto"/>
              </a:rPr>
              <a:t>64</a:t>
            </a:r>
            <a:r>
              <a:rPr lang="en" sz="1800">
                <a:solidFill>
                  <a:schemeClr val="lt2"/>
                </a:solidFill>
                <a:latin typeface="Roboto"/>
                <a:ea typeface="Roboto"/>
                <a:cs typeface="Roboto"/>
                <a:sym typeface="Roboto"/>
              </a:rPr>
              <a:t>✕64</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 sz="1800">
                <a:solidFill>
                  <a:schemeClr val="lt2"/>
                </a:solidFill>
                <a:latin typeface="Roboto"/>
                <a:ea typeface="Roboto"/>
                <a:cs typeface="Roboto"/>
                <a:sym typeface="Roboto"/>
              </a:rPr>
              <a:t>Thus we showed the potential of this kind of generative model, and we can be really satisfied of our first experience with GANs</a:t>
            </a:r>
            <a:endParaRPr sz="1800">
              <a:solidFill>
                <a:schemeClr val="lt2"/>
              </a:solidFill>
              <a:latin typeface="Roboto"/>
              <a:ea typeface="Roboto"/>
              <a:cs typeface="Roboto"/>
              <a:sym typeface="Roboto"/>
            </a:endParaRPr>
          </a:p>
        </p:txBody>
      </p:sp>
      <p:cxnSp>
        <p:nvCxnSpPr>
          <p:cNvPr id="892" name="Google Shape;892;p58"/>
          <p:cNvCxnSpPr/>
          <p:nvPr/>
        </p:nvCxnSpPr>
        <p:spPr>
          <a:xfrm>
            <a:off x="3069175" y="2256450"/>
            <a:ext cx="0" cy="630600"/>
          </a:xfrm>
          <a:prstGeom prst="straightConnector1">
            <a:avLst/>
          </a:prstGeom>
          <a:noFill/>
          <a:ln cap="flat" cmpd="sng" w="19050">
            <a:solidFill>
              <a:srgbClr val="F3F3F3"/>
            </a:solidFill>
            <a:prstDash val="solid"/>
            <a:round/>
            <a:headEnd len="med" w="med" type="oval"/>
            <a:tailEnd len="med" w="med" type="oval"/>
          </a:ln>
        </p:spPr>
      </p:cxnSp>
      <p:grpSp>
        <p:nvGrpSpPr>
          <p:cNvPr id="893" name="Google Shape;893;p58"/>
          <p:cNvGrpSpPr/>
          <p:nvPr/>
        </p:nvGrpSpPr>
        <p:grpSpPr>
          <a:xfrm>
            <a:off x="525979" y="2155651"/>
            <a:ext cx="1728382" cy="1252620"/>
            <a:chOff x="2611458" y="3816374"/>
            <a:chExt cx="426329" cy="332375"/>
          </a:xfrm>
        </p:grpSpPr>
        <p:sp>
          <p:nvSpPr>
            <p:cNvPr id="894" name="Google Shape;894;p58"/>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8"/>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8"/>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8"/>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8"/>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7" name="Shape 907"/>
        <p:cNvGrpSpPr/>
        <p:nvPr/>
      </p:nvGrpSpPr>
      <p:grpSpPr>
        <a:xfrm>
          <a:off x="0" y="0"/>
          <a:ext cx="0" cy="0"/>
          <a:chOff x="0" y="0"/>
          <a:chExt cx="0" cy="0"/>
        </a:xfrm>
      </p:grpSpPr>
      <p:pic>
        <p:nvPicPr>
          <p:cNvPr id="908" name="Google Shape;908;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7"/>
          <p:cNvSpPr txBox="1"/>
          <p:nvPr>
            <p:ph idx="1" type="subTitle"/>
          </p:nvPr>
        </p:nvSpPr>
        <p:spPr>
          <a:xfrm>
            <a:off x="1564800" y="1491463"/>
            <a:ext cx="2208600" cy="9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GANs are, defined by Yann LeCun, “</a:t>
            </a:r>
            <a:r>
              <a:rPr lang="en">
                <a:solidFill>
                  <a:srgbClr val="00FFFF"/>
                </a:solidFill>
                <a:latin typeface="Roboto"/>
                <a:ea typeface="Roboto"/>
                <a:cs typeface="Roboto"/>
                <a:sym typeface="Roboto"/>
              </a:rPr>
              <a:t>the most interesting idea in the last 10 years in Machine Learning</a:t>
            </a:r>
            <a:r>
              <a:rPr lang="en">
                <a:latin typeface="Roboto"/>
                <a:ea typeface="Roboto"/>
                <a:cs typeface="Roboto"/>
                <a:sym typeface="Roboto"/>
              </a:rPr>
              <a:t>”</a:t>
            </a:r>
            <a:endParaRPr>
              <a:latin typeface="Roboto"/>
              <a:ea typeface="Roboto"/>
              <a:cs typeface="Roboto"/>
              <a:sym typeface="Roboto"/>
            </a:endParaRPr>
          </a:p>
        </p:txBody>
      </p:sp>
      <p:sp>
        <p:nvSpPr>
          <p:cNvPr id="151" name="Google Shape;151;p27"/>
          <p:cNvSpPr txBox="1"/>
          <p:nvPr>
            <p:ph idx="2" type="subTitle"/>
          </p:nvPr>
        </p:nvSpPr>
        <p:spPr>
          <a:xfrm>
            <a:off x="5803425" y="1491463"/>
            <a:ext cx="2208600" cy="11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They </a:t>
            </a:r>
            <a:r>
              <a:rPr lang="en">
                <a:latin typeface="Roboto"/>
                <a:ea typeface="Roboto"/>
                <a:cs typeface="Roboto"/>
                <a:sym typeface="Roboto"/>
              </a:rPr>
              <a:t>had a huge success since they were introduced in 2014 by Ian J. Goodfellow and co-authors in the article </a:t>
            </a:r>
            <a:r>
              <a:rPr i="1" lang="en">
                <a:latin typeface="Roboto"/>
                <a:ea typeface="Roboto"/>
                <a:cs typeface="Roboto"/>
                <a:sym typeface="Roboto"/>
              </a:rPr>
              <a:t>Generative Adversarial Nets</a:t>
            </a:r>
            <a:endParaRPr i="1">
              <a:latin typeface="Roboto"/>
              <a:ea typeface="Roboto"/>
              <a:cs typeface="Roboto"/>
              <a:sym typeface="Roboto"/>
            </a:endParaRPr>
          </a:p>
        </p:txBody>
      </p:sp>
      <p:sp>
        <p:nvSpPr>
          <p:cNvPr id="152" name="Google Shape;152;p27"/>
          <p:cNvSpPr txBox="1"/>
          <p:nvPr>
            <p:ph idx="3" type="subTitle"/>
          </p:nvPr>
        </p:nvSpPr>
        <p:spPr>
          <a:xfrm>
            <a:off x="1564750" y="3491450"/>
            <a:ext cx="2208600" cy="9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GANs are an exciting and rapidly changing field, with the ability to generate realistic examples across a range of problem domains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53" name="Google Shape;153;p27"/>
          <p:cNvSpPr txBox="1"/>
          <p:nvPr>
            <p:ph idx="4" type="subTitle"/>
          </p:nvPr>
        </p:nvSpPr>
        <p:spPr>
          <a:xfrm>
            <a:off x="5803500" y="3259625"/>
            <a:ext cx="2208600" cy="12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Their ability to generate Images starting from noise makes them “magic” at first sight, making their implementation and use </a:t>
            </a:r>
            <a:r>
              <a:rPr lang="en">
                <a:latin typeface="Roboto"/>
                <a:ea typeface="Roboto"/>
                <a:cs typeface="Roboto"/>
                <a:sym typeface="Roboto"/>
              </a:rPr>
              <a:t>very engaging </a:t>
            </a:r>
            <a:endParaRPr>
              <a:latin typeface="Roboto"/>
              <a:ea typeface="Roboto"/>
              <a:cs typeface="Roboto"/>
              <a:sym typeface="Roboto"/>
            </a:endParaRPr>
          </a:p>
        </p:txBody>
      </p:sp>
      <p:sp>
        <p:nvSpPr>
          <p:cNvPr id="154" name="Google Shape;154;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grpSp>
        <p:nvGrpSpPr>
          <p:cNvPr id="155" name="Google Shape;155;p27"/>
          <p:cNvGrpSpPr/>
          <p:nvPr/>
        </p:nvGrpSpPr>
        <p:grpSpPr>
          <a:xfrm>
            <a:off x="5070946" y="3585880"/>
            <a:ext cx="535025" cy="512525"/>
            <a:chOff x="1197950" y="238125"/>
            <a:chExt cx="5204525" cy="5219200"/>
          </a:xfrm>
        </p:grpSpPr>
        <p:sp>
          <p:nvSpPr>
            <p:cNvPr id="156" name="Google Shape;156;p27"/>
            <p:cNvSpPr/>
            <p:nvPr/>
          </p:nvSpPr>
          <p:spPr>
            <a:xfrm>
              <a:off x="1197950" y="1417325"/>
              <a:ext cx="1015325" cy="3126625"/>
            </a:xfrm>
            <a:custGeom>
              <a:rect b="b" l="l" r="r" t="t"/>
              <a:pathLst>
                <a:path extrusionOk="0" h="125065" w="40613">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1431175" y="1951475"/>
              <a:ext cx="457525" cy="838350"/>
            </a:xfrm>
            <a:custGeom>
              <a:rect b="b" l="l" r="r" t="t"/>
              <a:pathLst>
                <a:path extrusionOk="0" h="33534" w="18301">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1431175" y="2923550"/>
              <a:ext cx="152525" cy="152525"/>
            </a:xfrm>
            <a:custGeom>
              <a:rect b="b" l="l" r="r" t="t"/>
              <a:pathLst>
                <a:path extrusionOk="0" h="6101" w="6101">
                  <a:moveTo>
                    <a:pt x="1" y="0"/>
                  </a:moveTo>
                  <a:lnTo>
                    <a:pt x="1" y="6100"/>
                  </a:lnTo>
                  <a:lnTo>
                    <a:pt x="6101" y="61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1736175" y="2923550"/>
              <a:ext cx="152525" cy="152525"/>
            </a:xfrm>
            <a:custGeom>
              <a:rect b="b" l="l" r="r" t="t"/>
              <a:pathLst>
                <a:path extrusionOk="0" h="6101" w="6101">
                  <a:moveTo>
                    <a:pt x="1" y="0"/>
                  </a:moveTo>
                  <a:lnTo>
                    <a:pt x="1" y="6100"/>
                  </a:lnTo>
                  <a:lnTo>
                    <a:pt x="6101" y="61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1197950" y="4686650"/>
              <a:ext cx="233250" cy="152525"/>
            </a:xfrm>
            <a:custGeom>
              <a:rect b="b" l="l" r="r" t="t"/>
              <a:pathLst>
                <a:path extrusionOk="0" h="6101" w="9330">
                  <a:moveTo>
                    <a:pt x="1" y="0"/>
                  </a:moveTo>
                  <a:lnTo>
                    <a:pt x="1"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1197950" y="4996525"/>
              <a:ext cx="233250" cy="152525"/>
            </a:xfrm>
            <a:custGeom>
              <a:rect b="b" l="l" r="r" t="t"/>
              <a:pathLst>
                <a:path extrusionOk="0" h="6101" w="9330">
                  <a:moveTo>
                    <a:pt x="1" y="1"/>
                  </a:moveTo>
                  <a:lnTo>
                    <a:pt x="1" y="6101"/>
                  </a:lnTo>
                  <a:lnTo>
                    <a:pt x="9330" y="6101"/>
                  </a:lnTo>
                  <a:lnTo>
                    <a:pt x="93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p:nvPr/>
          </p:nvSpPr>
          <p:spPr>
            <a:xfrm>
              <a:off x="1197950" y="5304800"/>
              <a:ext cx="233250" cy="152525"/>
            </a:xfrm>
            <a:custGeom>
              <a:rect b="b" l="l" r="r" t="t"/>
              <a:pathLst>
                <a:path extrusionOk="0" h="6101" w="9330">
                  <a:moveTo>
                    <a:pt x="1" y="0"/>
                  </a:moveTo>
                  <a:lnTo>
                    <a:pt x="1"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1197950" y="3626500"/>
              <a:ext cx="80750" cy="152525"/>
            </a:xfrm>
            <a:custGeom>
              <a:rect b="b" l="l" r="r" t="t"/>
              <a:pathLst>
                <a:path extrusionOk="0" h="6101" w="3230">
                  <a:moveTo>
                    <a:pt x="1" y="1"/>
                  </a:moveTo>
                  <a:lnTo>
                    <a:pt x="1" y="6100"/>
                  </a:lnTo>
                  <a:lnTo>
                    <a:pt x="3230" y="6100"/>
                  </a:lnTo>
                  <a:lnTo>
                    <a:pt x="32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1202850" y="558600"/>
              <a:ext cx="152525" cy="706250"/>
            </a:xfrm>
            <a:custGeom>
              <a:rect b="b" l="l" r="r" t="t"/>
              <a:pathLst>
                <a:path extrusionOk="0" h="28250" w="6101">
                  <a:moveTo>
                    <a:pt x="0" y="1"/>
                  </a:moveTo>
                  <a:lnTo>
                    <a:pt x="0" y="28249"/>
                  </a:lnTo>
                  <a:lnTo>
                    <a:pt x="6100" y="28249"/>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p:nvPr/>
          </p:nvSpPr>
          <p:spPr>
            <a:xfrm>
              <a:off x="1202850" y="238125"/>
              <a:ext cx="152525" cy="168000"/>
            </a:xfrm>
            <a:custGeom>
              <a:rect b="b" l="l" r="r" t="t"/>
              <a:pathLst>
                <a:path extrusionOk="0" h="6720" w="6101">
                  <a:moveTo>
                    <a:pt x="0" y="0"/>
                  </a:moveTo>
                  <a:lnTo>
                    <a:pt x="0" y="6720"/>
                  </a:lnTo>
                  <a:lnTo>
                    <a:pt x="6100" y="672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5387150" y="1417325"/>
              <a:ext cx="1015325" cy="3126625"/>
            </a:xfrm>
            <a:custGeom>
              <a:rect b="b" l="l" r="r" t="t"/>
              <a:pathLst>
                <a:path extrusionOk="0" h="125065" w="40613">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5711725" y="1951475"/>
              <a:ext cx="457525" cy="838350"/>
            </a:xfrm>
            <a:custGeom>
              <a:rect b="b" l="l" r="r" t="t"/>
              <a:pathLst>
                <a:path extrusionOk="0" h="33534" w="18301">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p:nvPr/>
          </p:nvSpPr>
          <p:spPr>
            <a:xfrm>
              <a:off x="6016725" y="2923550"/>
              <a:ext cx="152525" cy="152525"/>
            </a:xfrm>
            <a:custGeom>
              <a:rect b="b" l="l" r="r" t="t"/>
              <a:pathLst>
                <a:path extrusionOk="0" h="6101" w="6101">
                  <a:moveTo>
                    <a:pt x="0" y="0"/>
                  </a:moveTo>
                  <a:lnTo>
                    <a:pt x="0" y="6100"/>
                  </a:lnTo>
                  <a:lnTo>
                    <a:pt x="6100" y="61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5711725" y="2923550"/>
              <a:ext cx="152525" cy="152525"/>
            </a:xfrm>
            <a:custGeom>
              <a:rect b="b" l="l" r="r" t="t"/>
              <a:pathLst>
                <a:path extrusionOk="0" h="6101" w="6101">
                  <a:moveTo>
                    <a:pt x="1" y="0"/>
                  </a:moveTo>
                  <a:lnTo>
                    <a:pt x="1" y="6100"/>
                  </a:lnTo>
                  <a:lnTo>
                    <a:pt x="6100" y="61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6169225" y="4686650"/>
              <a:ext cx="233250" cy="152525"/>
            </a:xfrm>
            <a:custGeom>
              <a:rect b="b" l="l" r="r" t="t"/>
              <a:pathLst>
                <a:path extrusionOk="0" h="6101" w="9330">
                  <a:moveTo>
                    <a:pt x="0" y="0"/>
                  </a:moveTo>
                  <a:lnTo>
                    <a:pt x="0"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6169225" y="4996525"/>
              <a:ext cx="233250" cy="152525"/>
            </a:xfrm>
            <a:custGeom>
              <a:rect b="b" l="l" r="r" t="t"/>
              <a:pathLst>
                <a:path extrusionOk="0" h="6101" w="9330">
                  <a:moveTo>
                    <a:pt x="0" y="1"/>
                  </a:moveTo>
                  <a:lnTo>
                    <a:pt x="0" y="6101"/>
                  </a:lnTo>
                  <a:lnTo>
                    <a:pt x="9330" y="6101"/>
                  </a:lnTo>
                  <a:lnTo>
                    <a:pt x="93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6169225" y="5304800"/>
              <a:ext cx="233250" cy="152525"/>
            </a:xfrm>
            <a:custGeom>
              <a:rect b="b" l="l" r="r" t="t"/>
              <a:pathLst>
                <a:path extrusionOk="0" h="6101" w="9330">
                  <a:moveTo>
                    <a:pt x="0" y="0"/>
                  </a:moveTo>
                  <a:lnTo>
                    <a:pt x="0" y="6100"/>
                  </a:lnTo>
                  <a:lnTo>
                    <a:pt x="9330" y="6100"/>
                  </a:lnTo>
                  <a:lnTo>
                    <a:pt x="933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6321725" y="3626500"/>
              <a:ext cx="80750" cy="152525"/>
            </a:xfrm>
            <a:custGeom>
              <a:rect b="b" l="l" r="r" t="t"/>
              <a:pathLst>
                <a:path extrusionOk="0" h="6101" w="3230">
                  <a:moveTo>
                    <a:pt x="0" y="1"/>
                  </a:moveTo>
                  <a:lnTo>
                    <a:pt x="0" y="6100"/>
                  </a:lnTo>
                  <a:lnTo>
                    <a:pt x="3230" y="6100"/>
                  </a:lnTo>
                  <a:lnTo>
                    <a:pt x="323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6245050" y="558600"/>
              <a:ext cx="152525" cy="706250"/>
            </a:xfrm>
            <a:custGeom>
              <a:rect b="b" l="l" r="r" t="t"/>
              <a:pathLst>
                <a:path extrusionOk="0" h="28250" w="6101">
                  <a:moveTo>
                    <a:pt x="1" y="1"/>
                  </a:moveTo>
                  <a:lnTo>
                    <a:pt x="1" y="28249"/>
                  </a:lnTo>
                  <a:lnTo>
                    <a:pt x="6101" y="28249"/>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6245050" y="238125"/>
              <a:ext cx="152525" cy="168000"/>
            </a:xfrm>
            <a:custGeom>
              <a:rect b="b" l="l" r="r" t="t"/>
              <a:pathLst>
                <a:path extrusionOk="0" h="6720" w="6101">
                  <a:moveTo>
                    <a:pt x="1" y="0"/>
                  </a:moveTo>
                  <a:lnTo>
                    <a:pt x="1" y="6720"/>
                  </a:lnTo>
                  <a:lnTo>
                    <a:pt x="6101" y="672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2327425" y="3608550"/>
              <a:ext cx="152500" cy="152525"/>
            </a:xfrm>
            <a:custGeom>
              <a:rect b="b" l="l" r="r" t="t"/>
              <a:pathLst>
                <a:path extrusionOk="0" h="6101" w="6100">
                  <a:moveTo>
                    <a:pt x="0" y="1"/>
                  </a:moveTo>
                  <a:lnTo>
                    <a:pt x="0" y="6101"/>
                  </a:lnTo>
                  <a:lnTo>
                    <a:pt x="6100" y="6101"/>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26324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47478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5052800" y="3608550"/>
              <a:ext cx="152525" cy="152525"/>
            </a:xfrm>
            <a:custGeom>
              <a:rect b="b" l="l" r="r" t="t"/>
              <a:pathLst>
                <a:path extrusionOk="0" h="6101" w="6101">
                  <a:moveTo>
                    <a:pt x="1" y="1"/>
                  </a:moveTo>
                  <a:lnTo>
                    <a:pt x="1" y="6101"/>
                  </a:lnTo>
                  <a:lnTo>
                    <a:pt x="6101" y="6101"/>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p:nvPr/>
          </p:nvSpPr>
          <p:spPr>
            <a:xfrm>
              <a:off x="2937400" y="3379400"/>
              <a:ext cx="1677500" cy="610025"/>
            </a:xfrm>
            <a:custGeom>
              <a:rect b="b" l="l" r="r" t="t"/>
              <a:pathLst>
                <a:path extrusionOk="0" h="24401" w="6710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7"/>
            <p:cNvSpPr/>
            <p:nvPr/>
          </p:nvSpPr>
          <p:spPr>
            <a:xfrm>
              <a:off x="2618550" y="2159425"/>
              <a:ext cx="152525" cy="610025"/>
            </a:xfrm>
            <a:custGeom>
              <a:rect b="b" l="l" r="r" t="t"/>
              <a:pathLst>
                <a:path extrusionOk="0" h="24401" w="6101">
                  <a:moveTo>
                    <a:pt x="0" y="0"/>
                  </a:moveTo>
                  <a:lnTo>
                    <a:pt x="0" y="24400"/>
                  </a:lnTo>
                  <a:lnTo>
                    <a:pt x="6100" y="244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a:off x="3991025" y="2159425"/>
              <a:ext cx="152525" cy="610025"/>
            </a:xfrm>
            <a:custGeom>
              <a:rect b="b" l="l" r="r" t="t"/>
              <a:pathLst>
                <a:path extrusionOk="0" h="24401" w="6101">
                  <a:moveTo>
                    <a:pt x="1" y="0"/>
                  </a:moveTo>
                  <a:lnTo>
                    <a:pt x="1" y="24400"/>
                  </a:lnTo>
                  <a:lnTo>
                    <a:pt x="6101" y="24400"/>
                  </a:lnTo>
                  <a:lnTo>
                    <a:pt x="610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4296025" y="2159425"/>
              <a:ext cx="152525" cy="610025"/>
            </a:xfrm>
            <a:custGeom>
              <a:rect b="b" l="l" r="r" t="t"/>
              <a:pathLst>
                <a:path extrusionOk="0" h="24401" w="6101">
                  <a:moveTo>
                    <a:pt x="0" y="0"/>
                  </a:moveTo>
                  <a:lnTo>
                    <a:pt x="0" y="24400"/>
                  </a:lnTo>
                  <a:lnTo>
                    <a:pt x="6100" y="24400"/>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2923550"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3456875" y="2159425"/>
              <a:ext cx="381675" cy="610025"/>
            </a:xfrm>
            <a:custGeom>
              <a:rect b="b" l="l" r="r" t="t"/>
              <a:pathLst>
                <a:path extrusionOk="0" h="24401" w="15267">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4601025" y="2159425"/>
              <a:ext cx="380850" cy="610025"/>
            </a:xfrm>
            <a:custGeom>
              <a:rect b="b" l="l" r="r" t="t"/>
              <a:pathLst>
                <a:path extrusionOk="0" h="24401" w="15234">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7"/>
          <p:cNvGrpSpPr/>
          <p:nvPr/>
        </p:nvGrpSpPr>
        <p:grpSpPr>
          <a:xfrm>
            <a:off x="5089457" y="1710504"/>
            <a:ext cx="498021" cy="505740"/>
            <a:chOff x="1195500" y="238125"/>
            <a:chExt cx="5209425" cy="5219200"/>
          </a:xfrm>
        </p:grpSpPr>
        <p:sp>
          <p:nvSpPr>
            <p:cNvPr id="188" name="Google Shape;188;p27"/>
            <p:cNvSpPr/>
            <p:nvPr/>
          </p:nvSpPr>
          <p:spPr>
            <a:xfrm>
              <a:off x="2651175" y="2689500"/>
              <a:ext cx="2460375" cy="2767825"/>
            </a:xfrm>
            <a:custGeom>
              <a:rect b="b" l="l" r="r" t="t"/>
              <a:pathLst>
                <a:path extrusionOk="0" h="110713" w="98415">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3111100" y="774700"/>
              <a:ext cx="1531525" cy="1531525"/>
            </a:xfrm>
            <a:custGeom>
              <a:rect b="b" l="l" r="r" t="t"/>
              <a:pathLst>
                <a:path extrusionOk="0" h="61261" w="61261">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3800200" y="1463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3800200"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2996950" y="679300"/>
              <a:ext cx="216125" cy="216950"/>
            </a:xfrm>
            <a:custGeom>
              <a:rect b="b" l="l" r="r" t="t"/>
              <a:pathLst>
                <a:path extrusionOk="0" h="8678" w="8645">
                  <a:moveTo>
                    <a:pt x="4306" y="0"/>
                  </a:moveTo>
                  <a:lnTo>
                    <a:pt x="0" y="4339"/>
                  </a:lnTo>
                  <a:lnTo>
                    <a:pt x="4306" y="8677"/>
                  </a:lnTo>
                  <a:lnTo>
                    <a:pt x="8644" y="4339"/>
                  </a:lnTo>
                  <a:lnTo>
                    <a:pt x="430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2708250"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2996950" y="2223025"/>
              <a:ext cx="216125" cy="216950"/>
            </a:xfrm>
            <a:custGeom>
              <a:rect b="b" l="l" r="r" t="t"/>
              <a:pathLst>
                <a:path extrusionOk="0" h="8678" w="8645">
                  <a:moveTo>
                    <a:pt x="4306" y="1"/>
                  </a:moveTo>
                  <a:lnTo>
                    <a:pt x="0" y="4339"/>
                  </a:lnTo>
                  <a:lnTo>
                    <a:pt x="4306" y="8678"/>
                  </a:lnTo>
                  <a:lnTo>
                    <a:pt x="8644" y="4339"/>
                  </a:lnTo>
                  <a:lnTo>
                    <a:pt x="430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3800200" y="25745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4539850" y="2223025"/>
              <a:ext cx="216950" cy="216950"/>
            </a:xfrm>
            <a:custGeom>
              <a:rect b="b" l="l" r="r" t="t"/>
              <a:pathLst>
                <a:path extrusionOk="0" h="8678" w="8678">
                  <a:moveTo>
                    <a:pt x="4339" y="1"/>
                  </a:moveTo>
                  <a:lnTo>
                    <a:pt x="1" y="4339"/>
                  </a:lnTo>
                  <a:lnTo>
                    <a:pt x="4339" y="8678"/>
                  </a:lnTo>
                  <a:lnTo>
                    <a:pt x="8678"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4891325" y="14825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4539850" y="679300"/>
              <a:ext cx="216950" cy="216950"/>
            </a:xfrm>
            <a:custGeom>
              <a:rect b="b" l="l" r="r" t="t"/>
              <a:pathLst>
                <a:path extrusionOk="0" h="8678" w="8678">
                  <a:moveTo>
                    <a:pt x="4339" y="0"/>
                  </a:moveTo>
                  <a:lnTo>
                    <a:pt x="1" y="4339"/>
                  </a:lnTo>
                  <a:lnTo>
                    <a:pt x="4339" y="8677"/>
                  </a:lnTo>
                  <a:lnTo>
                    <a:pt x="8678"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3497650" y="1161250"/>
              <a:ext cx="216950" cy="216950"/>
            </a:xfrm>
            <a:custGeom>
              <a:rect b="b" l="l" r="r" t="t"/>
              <a:pathLst>
                <a:path extrusionOk="0" h="8678" w="8678">
                  <a:moveTo>
                    <a:pt x="4339" y="1"/>
                  </a:moveTo>
                  <a:lnTo>
                    <a:pt x="1"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4039150" y="1702750"/>
              <a:ext cx="216950" cy="216950"/>
            </a:xfrm>
            <a:custGeom>
              <a:rect b="b" l="l" r="r" t="t"/>
              <a:pathLst>
                <a:path extrusionOk="0" h="8678" w="8678">
                  <a:moveTo>
                    <a:pt x="4339" y="0"/>
                  </a:moveTo>
                  <a:lnTo>
                    <a:pt x="0"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3497650" y="1702750"/>
              <a:ext cx="216950" cy="216950"/>
            </a:xfrm>
            <a:custGeom>
              <a:rect b="b" l="l" r="r" t="t"/>
              <a:pathLst>
                <a:path extrusionOk="0" h="8678" w="8678">
                  <a:moveTo>
                    <a:pt x="4339" y="0"/>
                  </a:moveTo>
                  <a:lnTo>
                    <a:pt x="1" y="4339"/>
                  </a:lnTo>
                  <a:lnTo>
                    <a:pt x="4339" y="8677"/>
                  </a:lnTo>
                  <a:lnTo>
                    <a:pt x="8677" y="4339"/>
                  </a:lnTo>
                  <a:lnTo>
                    <a:pt x="4339"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4039150" y="1161250"/>
              <a:ext cx="216950" cy="216950"/>
            </a:xfrm>
            <a:custGeom>
              <a:rect b="b" l="l" r="r" t="t"/>
              <a:pathLst>
                <a:path extrusionOk="0" h="8678" w="8678">
                  <a:moveTo>
                    <a:pt x="4339" y="1"/>
                  </a:moveTo>
                  <a:lnTo>
                    <a:pt x="0" y="4339"/>
                  </a:lnTo>
                  <a:lnTo>
                    <a:pt x="4339" y="8678"/>
                  </a:lnTo>
                  <a:lnTo>
                    <a:pt x="8677" y="4339"/>
                  </a:lnTo>
                  <a:lnTo>
                    <a:pt x="43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5351275" y="716800"/>
              <a:ext cx="728275" cy="727450"/>
            </a:xfrm>
            <a:custGeom>
              <a:rect b="b" l="l" r="r" t="t"/>
              <a:pathLst>
                <a:path extrusionOk="0" h="29098" w="29131">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5638325" y="3914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5638325" y="1617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625157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5025900" y="10038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5638325" y="10038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1520900" y="793475"/>
              <a:ext cx="728250" cy="727450"/>
            </a:xfrm>
            <a:custGeom>
              <a:rect b="b" l="l" r="r" t="t"/>
              <a:pathLst>
                <a:path extrusionOk="0" h="29098" w="2913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1808750" y="4680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808750" y="16937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2421200" y="10805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119550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808750" y="10805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2114575" y="238125"/>
              <a:ext cx="1379025" cy="478700"/>
            </a:xfrm>
            <a:custGeom>
              <a:rect b="b" l="l" r="r" t="t"/>
              <a:pathLst>
                <a:path extrusionOk="0" h="19148" w="55161">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2402450" y="831800"/>
              <a:ext cx="632025" cy="402050"/>
            </a:xfrm>
            <a:custGeom>
              <a:rect b="b" l="l" r="r" t="t"/>
              <a:pathLst>
                <a:path extrusionOk="0" h="16082" w="25281">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114575" y="1540450"/>
              <a:ext cx="785350" cy="632050"/>
            </a:xfrm>
            <a:custGeom>
              <a:rect b="b" l="l" r="r" t="t"/>
              <a:pathLst>
                <a:path extrusionOk="0" h="25282" w="31414">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1272150" y="1387150"/>
              <a:ext cx="306675" cy="383300"/>
            </a:xfrm>
            <a:custGeom>
              <a:rect b="b" l="l" r="r" t="t"/>
              <a:pathLst>
                <a:path extrusionOk="0" h="15332" w="12267">
                  <a:moveTo>
                    <a:pt x="1" y="0"/>
                  </a:moveTo>
                  <a:lnTo>
                    <a:pt x="1" y="15332"/>
                  </a:lnTo>
                  <a:lnTo>
                    <a:pt x="12266" y="15332"/>
                  </a:lnTo>
                  <a:lnTo>
                    <a:pt x="12266" y="9199"/>
                  </a:lnTo>
                  <a:lnTo>
                    <a:pt x="6134" y="9199"/>
                  </a:lnTo>
                  <a:lnTo>
                    <a:pt x="613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4106825" y="391425"/>
              <a:ext cx="1206150" cy="383300"/>
            </a:xfrm>
            <a:custGeom>
              <a:rect b="b" l="l" r="r" t="t"/>
              <a:pathLst>
                <a:path extrusionOk="0" h="15332" w="48246">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4662175" y="1080525"/>
              <a:ext cx="210425" cy="306650"/>
            </a:xfrm>
            <a:custGeom>
              <a:rect b="b" l="l" r="r" t="t"/>
              <a:pathLst>
                <a:path extrusionOk="0" h="12266" w="8417">
                  <a:moveTo>
                    <a:pt x="1" y="0"/>
                  </a:moveTo>
                  <a:lnTo>
                    <a:pt x="1" y="6133"/>
                  </a:lnTo>
                  <a:lnTo>
                    <a:pt x="2284" y="6133"/>
                  </a:lnTo>
                  <a:lnTo>
                    <a:pt x="2284" y="12265"/>
                  </a:lnTo>
                  <a:lnTo>
                    <a:pt x="8417" y="12265"/>
                  </a:lnTo>
                  <a:lnTo>
                    <a:pt x="8417"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3340250" y="2382875"/>
              <a:ext cx="230000" cy="306650"/>
            </a:xfrm>
            <a:custGeom>
              <a:rect b="b" l="l" r="r" t="t"/>
              <a:pathLst>
                <a:path extrusionOk="0" h="12266" w="9200">
                  <a:moveTo>
                    <a:pt x="3067" y="0"/>
                  </a:moveTo>
                  <a:lnTo>
                    <a:pt x="3067" y="6133"/>
                  </a:lnTo>
                  <a:lnTo>
                    <a:pt x="1" y="6133"/>
                  </a:lnTo>
                  <a:lnTo>
                    <a:pt x="1" y="12265"/>
                  </a:lnTo>
                  <a:lnTo>
                    <a:pt x="9200" y="12265"/>
                  </a:lnTo>
                  <a:lnTo>
                    <a:pt x="92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4719275" y="1847075"/>
              <a:ext cx="613275" cy="382500"/>
            </a:xfrm>
            <a:custGeom>
              <a:rect b="b" l="l" r="r" t="t"/>
              <a:pathLst>
                <a:path extrusionOk="0" h="15300" w="24531">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6021625" y="1463800"/>
              <a:ext cx="306650" cy="383300"/>
            </a:xfrm>
            <a:custGeom>
              <a:rect b="b" l="l" r="r" t="t"/>
              <a:pathLst>
                <a:path extrusionOk="0" h="15332" w="12266">
                  <a:moveTo>
                    <a:pt x="0" y="1"/>
                  </a:moveTo>
                  <a:lnTo>
                    <a:pt x="0" y="15332"/>
                  </a:lnTo>
                  <a:lnTo>
                    <a:pt x="12265" y="15332"/>
                  </a:lnTo>
                  <a:lnTo>
                    <a:pt x="12265" y="9199"/>
                  </a:lnTo>
                  <a:lnTo>
                    <a:pt x="6133" y="9199"/>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6098275" y="314775"/>
              <a:ext cx="306650" cy="306650"/>
            </a:xfrm>
            <a:custGeom>
              <a:rect b="b" l="l" r="r" t="t"/>
              <a:pathLst>
                <a:path extrusionOk="0" h="12266" w="12266">
                  <a:moveTo>
                    <a:pt x="6133" y="0"/>
                  </a:moveTo>
                  <a:lnTo>
                    <a:pt x="6133" y="6133"/>
                  </a:lnTo>
                  <a:lnTo>
                    <a:pt x="0" y="6133"/>
                  </a:lnTo>
                  <a:lnTo>
                    <a:pt x="0" y="12265"/>
                  </a:lnTo>
                  <a:lnTo>
                    <a:pt x="12265" y="12265"/>
                  </a:lnTo>
                  <a:lnTo>
                    <a:pt x="122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2976550" y="4087250"/>
              <a:ext cx="153350" cy="325425"/>
            </a:xfrm>
            <a:custGeom>
              <a:rect b="b" l="l" r="r" t="t"/>
              <a:pathLst>
                <a:path extrusionOk="0" h="13017" w="6134">
                  <a:moveTo>
                    <a:pt x="1" y="1"/>
                  </a:moveTo>
                  <a:lnTo>
                    <a:pt x="1" y="13016"/>
                  </a:lnTo>
                  <a:lnTo>
                    <a:pt x="6133" y="1301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6" name="Google Shape;226;p27"/>
          <p:cNvCxnSpPr/>
          <p:nvPr/>
        </p:nvCxnSpPr>
        <p:spPr>
          <a:xfrm>
            <a:off x="1509800" y="1558250"/>
            <a:ext cx="0" cy="726300"/>
          </a:xfrm>
          <a:prstGeom prst="straightConnector1">
            <a:avLst/>
          </a:prstGeom>
          <a:noFill/>
          <a:ln cap="flat" cmpd="sng" w="19050">
            <a:solidFill>
              <a:srgbClr val="F3F3F3"/>
            </a:solidFill>
            <a:prstDash val="solid"/>
            <a:round/>
            <a:headEnd len="med" w="med" type="oval"/>
            <a:tailEnd len="med" w="med" type="oval"/>
          </a:ln>
        </p:spPr>
      </p:cxnSp>
      <p:cxnSp>
        <p:nvCxnSpPr>
          <p:cNvPr id="227" name="Google Shape;227;p27"/>
          <p:cNvCxnSpPr/>
          <p:nvPr/>
        </p:nvCxnSpPr>
        <p:spPr>
          <a:xfrm>
            <a:off x="5746400" y="1662625"/>
            <a:ext cx="0" cy="726300"/>
          </a:xfrm>
          <a:prstGeom prst="straightConnector1">
            <a:avLst/>
          </a:prstGeom>
          <a:noFill/>
          <a:ln cap="flat" cmpd="sng" w="19050">
            <a:solidFill>
              <a:srgbClr val="F3F3F3"/>
            </a:solidFill>
            <a:prstDash val="solid"/>
            <a:round/>
            <a:headEnd len="med" w="med" type="oval"/>
            <a:tailEnd len="med" w="med" type="oval"/>
          </a:ln>
        </p:spPr>
      </p:cxnSp>
      <p:grpSp>
        <p:nvGrpSpPr>
          <p:cNvPr id="228" name="Google Shape;228;p27"/>
          <p:cNvGrpSpPr/>
          <p:nvPr/>
        </p:nvGrpSpPr>
        <p:grpSpPr>
          <a:xfrm>
            <a:off x="869319" y="1731898"/>
            <a:ext cx="475469" cy="462943"/>
            <a:chOff x="1190625" y="238125"/>
            <a:chExt cx="5219200" cy="5219200"/>
          </a:xfrm>
        </p:grpSpPr>
        <p:sp>
          <p:nvSpPr>
            <p:cNvPr id="229" name="Google Shape;229;p27"/>
            <p:cNvSpPr/>
            <p:nvPr/>
          </p:nvSpPr>
          <p:spPr>
            <a:xfrm>
              <a:off x="2188775" y="12362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5258300" y="12362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2188775" y="4305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5258300" y="43058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188775" y="1236275"/>
              <a:ext cx="3222875" cy="3222875"/>
            </a:xfrm>
            <a:custGeom>
              <a:rect b="b" l="l" r="r" t="t"/>
              <a:pathLst>
                <a:path extrusionOk="0" h="128915" w="128915">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495400"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802025" y="1849525"/>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3109475"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416100" y="1849525"/>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723550" y="1849525"/>
              <a:ext cx="153325" cy="154150"/>
            </a:xfrm>
            <a:custGeom>
              <a:rect b="b" l="l" r="r" t="t"/>
              <a:pathLst>
                <a:path extrusionOk="0" h="6166" w="6133">
                  <a:moveTo>
                    <a:pt x="0" y="1"/>
                  </a:moveTo>
                  <a:lnTo>
                    <a:pt x="0"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4030175" y="1849525"/>
              <a:ext cx="154150" cy="154150"/>
            </a:xfrm>
            <a:custGeom>
              <a:rect b="b" l="l" r="r" t="t"/>
              <a:pathLst>
                <a:path extrusionOk="0" h="6166" w="6166">
                  <a:moveTo>
                    <a:pt x="0" y="1"/>
                  </a:moveTo>
                  <a:lnTo>
                    <a:pt x="0"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4337625" y="1849525"/>
              <a:ext cx="153325" cy="154150"/>
            </a:xfrm>
            <a:custGeom>
              <a:rect b="b" l="l" r="r" t="t"/>
              <a:pathLst>
                <a:path extrusionOk="0" h="6166" w="6133">
                  <a:moveTo>
                    <a:pt x="0" y="1"/>
                  </a:moveTo>
                  <a:lnTo>
                    <a:pt x="0"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4644250" y="1849525"/>
              <a:ext cx="154150" cy="154150"/>
            </a:xfrm>
            <a:custGeom>
              <a:rect b="b" l="l" r="r" t="t"/>
              <a:pathLst>
                <a:path extrusionOk="0" h="6166" w="6166">
                  <a:moveTo>
                    <a:pt x="0" y="1"/>
                  </a:moveTo>
                  <a:lnTo>
                    <a:pt x="0" y="6166"/>
                  </a:lnTo>
                  <a:lnTo>
                    <a:pt x="6165" y="6166"/>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2802025" y="1542900"/>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109475" y="154290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3416100" y="1542900"/>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3723550" y="1542900"/>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4030175" y="1542900"/>
              <a:ext cx="154150" cy="153350"/>
            </a:xfrm>
            <a:custGeom>
              <a:rect b="b" l="l" r="r" t="t"/>
              <a:pathLst>
                <a:path extrusionOk="0" h="6134" w="6166">
                  <a:moveTo>
                    <a:pt x="0" y="1"/>
                  </a:moveTo>
                  <a:lnTo>
                    <a:pt x="0"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4337625" y="1542900"/>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4644250" y="1542900"/>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4951675" y="1849525"/>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2495400" y="21569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2802025" y="21569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4644250" y="2771050"/>
              <a:ext cx="154150" cy="153325"/>
            </a:xfrm>
            <a:custGeom>
              <a:rect b="b" l="l" r="r" t="t"/>
              <a:pathLst>
                <a:path extrusionOk="0" h="6133" w="6166">
                  <a:moveTo>
                    <a:pt x="0" y="0"/>
                  </a:moveTo>
                  <a:lnTo>
                    <a:pt x="0" y="6133"/>
                  </a:lnTo>
                  <a:lnTo>
                    <a:pt x="6165" y="6133"/>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4644250" y="2463600"/>
              <a:ext cx="154150" cy="154150"/>
            </a:xfrm>
            <a:custGeom>
              <a:rect b="b" l="l" r="r" t="t"/>
              <a:pathLst>
                <a:path extrusionOk="0" h="6166" w="6166">
                  <a:moveTo>
                    <a:pt x="0" y="1"/>
                  </a:moveTo>
                  <a:lnTo>
                    <a:pt x="0" y="6166"/>
                  </a:lnTo>
                  <a:lnTo>
                    <a:pt x="6165" y="6166"/>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4644250" y="3077675"/>
              <a:ext cx="154150" cy="154150"/>
            </a:xfrm>
            <a:custGeom>
              <a:rect b="b" l="l" r="r" t="t"/>
              <a:pathLst>
                <a:path extrusionOk="0" h="6166" w="6166">
                  <a:moveTo>
                    <a:pt x="0" y="0"/>
                  </a:moveTo>
                  <a:lnTo>
                    <a:pt x="0" y="6166"/>
                  </a:lnTo>
                  <a:lnTo>
                    <a:pt x="6165" y="6166"/>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4644250" y="3385125"/>
              <a:ext cx="154150" cy="153325"/>
            </a:xfrm>
            <a:custGeom>
              <a:rect b="b" l="l" r="r" t="t"/>
              <a:pathLst>
                <a:path extrusionOk="0" h="6133" w="6166">
                  <a:moveTo>
                    <a:pt x="0" y="0"/>
                  </a:moveTo>
                  <a:lnTo>
                    <a:pt x="0" y="6133"/>
                  </a:lnTo>
                  <a:lnTo>
                    <a:pt x="6165" y="6133"/>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4951675" y="277105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4951675" y="2463600"/>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4951675" y="3077675"/>
              <a:ext cx="153350" cy="154150"/>
            </a:xfrm>
            <a:custGeom>
              <a:rect b="b" l="l" r="r" t="t"/>
              <a:pathLst>
                <a:path extrusionOk="0" h="6166" w="6134">
                  <a:moveTo>
                    <a:pt x="1" y="0"/>
                  </a:moveTo>
                  <a:lnTo>
                    <a:pt x="1" y="6166"/>
                  </a:lnTo>
                  <a:lnTo>
                    <a:pt x="6133" y="6166"/>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4951675" y="3385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4644250" y="2156975"/>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951675" y="21569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2495400"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2802025" y="3691750"/>
              <a:ext cx="154150" cy="154150"/>
            </a:xfrm>
            <a:custGeom>
              <a:rect b="b" l="l" r="r" t="t"/>
              <a:pathLst>
                <a:path extrusionOk="0" h="6166" w="6166">
                  <a:moveTo>
                    <a:pt x="1" y="0"/>
                  </a:moveTo>
                  <a:lnTo>
                    <a:pt x="1"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109475"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3416100" y="3691750"/>
              <a:ext cx="154150" cy="154150"/>
            </a:xfrm>
            <a:custGeom>
              <a:rect b="b" l="l" r="r" t="t"/>
              <a:pathLst>
                <a:path extrusionOk="0" h="6166" w="6166">
                  <a:moveTo>
                    <a:pt x="1" y="0"/>
                  </a:moveTo>
                  <a:lnTo>
                    <a:pt x="1"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3723550" y="3691750"/>
              <a:ext cx="153325" cy="154150"/>
            </a:xfrm>
            <a:custGeom>
              <a:rect b="b" l="l" r="r" t="t"/>
              <a:pathLst>
                <a:path extrusionOk="0" h="6166" w="6133">
                  <a:moveTo>
                    <a:pt x="0" y="0"/>
                  </a:moveTo>
                  <a:lnTo>
                    <a:pt x="0"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4030175" y="3691750"/>
              <a:ext cx="154150" cy="154150"/>
            </a:xfrm>
            <a:custGeom>
              <a:rect b="b" l="l" r="r" t="t"/>
              <a:pathLst>
                <a:path extrusionOk="0" h="6166" w="6166">
                  <a:moveTo>
                    <a:pt x="0" y="0"/>
                  </a:moveTo>
                  <a:lnTo>
                    <a:pt x="0" y="6165"/>
                  </a:lnTo>
                  <a:lnTo>
                    <a:pt x="6166" y="6165"/>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2495400" y="33851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2802025" y="3385125"/>
              <a:ext cx="154150" cy="153325"/>
            </a:xfrm>
            <a:custGeom>
              <a:rect b="b" l="l" r="r" t="t"/>
              <a:pathLst>
                <a:path extrusionOk="0" h="6133" w="6166">
                  <a:moveTo>
                    <a:pt x="1" y="0"/>
                  </a:moveTo>
                  <a:lnTo>
                    <a:pt x="1" y="6133"/>
                  </a:lnTo>
                  <a:lnTo>
                    <a:pt x="6166" y="6133"/>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4337625" y="3691750"/>
              <a:ext cx="153325" cy="154150"/>
            </a:xfrm>
            <a:custGeom>
              <a:rect b="b" l="l" r="r" t="t"/>
              <a:pathLst>
                <a:path extrusionOk="0" h="6166" w="6133">
                  <a:moveTo>
                    <a:pt x="0" y="0"/>
                  </a:moveTo>
                  <a:lnTo>
                    <a:pt x="0"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4644250" y="3691750"/>
              <a:ext cx="154150" cy="154150"/>
            </a:xfrm>
            <a:custGeom>
              <a:rect b="b" l="l" r="r" t="t"/>
              <a:pathLst>
                <a:path extrusionOk="0" h="6166" w="6166">
                  <a:moveTo>
                    <a:pt x="0" y="0"/>
                  </a:moveTo>
                  <a:lnTo>
                    <a:pt x="0" y="6165"/>
                  </a:lnTo>
                  <a:lnTo>
                    <a:pt x="6165" y="6165"/>
                  </a:lnTo>
                  <a:lnTo>
                    <a:pt x="616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2802025" y="39991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3109475" y="399917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2802025" y="2771050"/>
              <a:ext cx="154150" cy="153325"/>
            </a:xfrm>
            <a:custGeom>
              <a:rect b="b" l="l" r="r" t="t"/>
              <a:pathLst>
                <a:path extrusionOk="0" h="6133" w="6166">
                  <a:moveTo>
                    <a:pt x="1" y="0"/>
                  </a:moveTo>
                  <a:lnTo>
                    <a:pt x="1" y="6133"/>
                  </a:lnTo>
                  <a:lnTo>
                    <a:pt x="6166" y="6133"/>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2802025" y="2463600"/>
              <a:ext cx="154150" cy="154150"/>
            </a:xfrm>
            <a:custGeom>
              <a:rect b="b" l="l" r="r" t="t"/>
              <a:pathLst>
                <a:path extrusionOk="0" h="6166" w="6166">
                  <a:moveTo>
                    <a:pt x="1" y="1"/>
                  </a:moveTo>
                  <a:lnTo>
                    <a:pt x="1" y="6166"/>
                  </a:lnTo>
                  <a:lnTo>
                    <a:pt x="6166" y="6166"/>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2802025" y="3077675"/>
              <a:ext cx="154150" cy="154150"/>
            </a:xfrm>
            <a:custGeom>
              <a:rect b="b" l="l" r="r" t="t"/>
              <a:pathLst>
                <a:path extrusionOk="0" h="6166" w="6166">
                  <a:moveTo>
                    <a:pt x="1" y="0"/>
                  </a:moveTo>
                  <a:lnTo>
                    <a:pt x="1" y="6166"/>
                  </a:lnTo>
                  <a:lnTo>
                    <a:pt x="6166" y="6166"/>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2495400" y="277105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2495400" y="2463600"/>
              <a:ext cx="153350" cy="154150"/>
            </a:xfrm>
            <a:custGeom>
              <a:rect b="b" l="l" r="r" t="t"/>
              <a:pathLst>
                <a:path extrusionOk="0" h="6166" w="6134">
                  <a:moveTo>
                    <a:pt x="1" y="1"/>
                  </a:moveTo>
                  <a:lnTo>
                    <a:pt x="1" y="6166"/>
                  </a:lnTo>
                  <a:lnTo>
                    <a:pt x="6133" y="6166"/>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2495400" y="3077675"/>
              <a:ext cx="153350" cy="154150"/>
            </a:xfrm>
            <a:custGeom>
              <a:rect b="b" l="l" r="r" t="t"/>
              <a:pathLst>
                <a:path extrusionOk="0" h="6166" w="6134">
                  <a:moveTo>
                    <a:pt x="1" y="0"/>
                  </a:moveTo>
                  <a:lnTo>
                    <a:pt x="1" y="6166"/>
                  </a:lnTo>
                  <a:lnTo>
                    <a:pt x="6133" y="6166"/>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416100" y="3999175"/>
              <a:ext cx="154150" cy="153350"/>
            </a:xfrm>
            <a:custGeom>
              <a:rect b="b" l="l" r="r" t="t"/>
              <a:pathLst>
                <a:path extrusionOk="0" h="6134" w="6166">
                  <a:moveTo>
                    <a:pt x="1" y="1"/>
                  </a:moveTo>
                  <a:lnTo>
                    <a:pt x="1"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3723550" y="3999175"/>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4030175" y="3999175"/>
              <a:ext cx="154150" cy="153350"/>
            </a:xfrm>
            <a:custGeom>
              <a:rect b="b" l="l" r="r" t="t"/>
              <a:pathLst>
                <a:path extrusionOk="0" h="6134" w="6166">
                  <a:moveTo>
                    <a:pt x="0" y="1"/>
                  </a:moveTo>
                  <a:lnTo>
                    <a:pt x="0" y="6133"/>
                  </a:lnTo>
                  <a:lnTo>
                    <a:pt x="6166" y="6133"/>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4337625" y="3999175"/>
              <a:ext cx="153325" cy="153350"/>
            </a:xfrm>
            <a:custGeom>
              <a:rect b="b" l="l" r="r" t="t"/>
              <a:pathLst>
                <a:path extrusionOk="0" h="6134" w="6133">
                  <a:moveTo>
                    <a:pt x="0" y="1"/>
                  </a:moveTo>
                  <a:lnTo>
                    <a:pt x="0"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4644250" y="3999175"/>
              <a:ext cx="154150" cy="153350"/>
            </a:xfrm>
            <a:custGeom>
              <a:rect b="b" l="l" r="r" t="t"/>
              <a:pathLst>
                <a:path extrusionOk="0" h="6134" w="6166">
                  <a:moveTo>
                    <a:pt x="0" y="1"/>
                  </a:moveTo>
                  <a:lnTo>
                    <a:pt x="0" y="6133"/>
                  </a:lnTo>
                  <a:lnTo>
                    <a:pt x="6165" y="6133"/>
                  </a:lnTo>
                  <a:lnTo>
                    <a:pt x="616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4951675" y="3691750"/>
              <a:ext cx="153350" cy="154150"/>
            </a:xfrm>
            <a:custGeom>
              <a:rect b="b" l="l" r="r" t="t"/>
              <a:pathLst>
                <a:path extrusionOk="0" h="6166" w="6134">
                  <a:moveTo>
                    <a:pt x="1" y="0"/>
                  </a:moveTo>
                  <a:lnTo>
                    <a:pt x="1" y="6165"/>
                  </a:lnTo>
                  <a:lnTo>
                    <a:pt x="6133" y="6165"/>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1728025" y="775525"/>
              <a:ext cx="4144375" cy="4144375"/>
            </a:xfrm>
            <a:custGeom>
              <a:rect b="b" l="l" r="r" t="t"/>
              <a:pathLst>
                <a:path extrusionOk="0" h="165775" w="165775">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3416100" y="2463600"/>
              <a:ext cx="460775" cy="768225"/>
            </a:xfrm>
            <a:custGeom>
              <a:rect b="b" l="l" r="r" t="t"/>
              <a:pathLst>
                <a:path extrusionOk="0" h="30729" w="18431">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4030175" y="2463600"/>
              <a:ext cx="159050" cy="777200"/>
            </a:xfrm>
            <a:custGeom>
              <a:rect b="b" l="l" r="r" t="t"/>
              <a:pathLst>
                <a:path extrusionOk="0" h="31088" w="6362">
                  <a:moveTo>
                    <a:pt x="6166" y="1"/>
                  </a:moveTo>
                  <a:lnTo>
                    <a:pt x="0" y="33"/>
                  </a:lnTo>
                  <a:lnTo>
                    <a:pt x="229" y="31087"/>
                  </a:lnTo>
                  <a:lnTo>
                    <a:pt x="6361" y="31055"/>
                  </a:lnTo>
                  <a:lnTo>
                    <a:pt x="616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209825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2558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017325" y="238125"/>
              <a:ext cx="154150" cy="384100"/>
            </a:xfrm>
            <a:custGeom>
              <a:rect b="b" l="l" r="r" t="t"/>
              <a:pathLst>
                <a:path extrusionOk="0" h="15364" w="6166">
                  <a:moveTo>
                    <a:pt x="0" y="0"/>
                  </a:moveTo>
                  <a:lnTo>
                    <a:pt x="0"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477275" y="238125"/>
              <a:ext cx="153325" cy="384100"/>
            </a:xfrm>
            <a:custGeom>
              <a:rect b="b" l="l" r="r" t="t"/>
              <a:pathLst>
                <a:path extrusionOk="0" h="15364"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3937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4396325" y="238125"/>
              <a:ext cx="154150" cy="384100"/>
            </a:xfrm>
            <a:custGeom>
              <a:rect b="b" l="l" r="r" t="t"/>
              <a:pathLst>
                <a:path extrusionOk="0" h="15364"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4856275" y="238125"/>
              <a:ext cx="153325" cy="384100"/>
            </a:xfrm>
            <a:custGeom>
              <a:rect b="b" l="l" r="r" t="t"/>
              <a:pathLst>
                <a:path extrusionOk="0" h="15364"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5316200" y="238125"/>
              <a:ext cx="153350" cy="384100"/>
            </a:xfrm>
            <a:custGeom>
              <a:rect b="b" l="l" r="r" t="t"/>
              <a:pathLst>
                <a:path extrusionOk="0" h="15364"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190625" y="4472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190625" y="4013050"/>
              <a:ext cx="384100" cy="153325"/>
            </a:xfrm>
            <a:custGeom>
              <a:rect b="b" l="l" r="r" t="t"/>
              <a:pathLst>
                <a:path extrusionOk="0" h="6133" w="15364">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190625" y="3553100"/>
              <a:ext cx="384100" cy="154150"/>
            </a:xfrm>
            <a:custGeom>
              <a:rect b="b" l="l" r="r" t="t"/>
              <a:pathLst>
                <a:path extrusionOk="0" h="6166" w="15364">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1190625" y="3093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1190625" y="2634050"/>
              <a:ext cx="384100" cy="153325"/>
            </a:xfrm>
            <a:custGeom>
              <a:rect b="b" l="l" r="r" t="t"/>
              <a:pathLst>
                <a:path extrusionOk="0" h="6133" w="15364">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1190625" y="2174100"/>
              <a:ext cx="384100" cy="154150"/>
            </a:xfrm>
            <a:custGeom>
              <a:rect b="b" l="l" r="r" t="t"/>
              <a:pathLst>
                <a:path extrusionOk="0" h="6166" w="15364">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190625" y="1714975"/>
              <a:ext cx="384100" cy="153350"/>
            </a:xfrm>
            <a:custGeom>
              <a:rect b="b" l="l" r="r" t="t"/>
              <a:pathLst>
                <a:path extrusionOk="0" h="6134" w="15364">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190625" y="1255025"/>
              <a:ext cx="384100" cy="153350"/>
            </a:xfrm>
            <a:custGeom>
              <a:rect b="b" l="l" r="r" t="t"/>
              <a:pathLst>
                <a:path extrusionOk="0" h="6134" w="15364">
                  <a:moveTo>
                    <a:pt x="0" y="1"/>
                  </a:moveTo>
                  <a:lnTo>
                    <a:pt x="0" y="6134"/>
                  </a:lnTo>
                  <a:lnTo>
                    <a:pt x="15364" y="6134"/>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5329250" y="5073200"/>
              <a:ext cx="154150" cy="384125"/>
            </a:xfrm>
            <a:custGeom>
              <a:rect b="b" l="l" r="r" t="t"/>
              <a:pathLst>
                <a:path extrusionOk="0" h="15365"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4870125"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41020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3950250"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3491125" y="5073200"/>
              <a:ext cx="153350" cy="384125"/>
            </a:xfrm>
            <a:custGeom>
              <a:rect b="b" l="l" r="r" t="t"/>
              <a:pathLst>
                <a:path extrusionOk="0" h="15365" w="6134">
                  <a:moveTo>
                    <a:pt x="1" y="0"/>
                  </a:moveTo>
                  <a:lnTo>
                    <a:pt x="1"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303120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2571250" y="5073200"/>
              <a:ext cx="153325" cy="384125"/>
            </a:xfrm>
            <a:custGeom>
              <a:rect b="b" l="l" r="r" t="t"/>
              <a:pathLst>
                <a:path extrusionOk="0" h="15365" w="6133">
                  <a:moveTo>
                    <a:pt x="0" y="0"/>
                  </a:moveTo>
                  <a:lnTo>
                    <a:pt x="0" y="15364"/>
                  </a:lnTo>
                  <a:lnTo>
                    <a:pt x="6133" y="15364"/>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2111300" y="5073200"/>
              <a:ext cx="154150" cy="384125"/>
            </a:xfrm>
            <a:custGeom>
              <a:rect b="b" l="l" r="r" t="t"/>
              <a:pathLst>
                <a:path extrusionOk="0" h="15365" w="6166">
                  <a:moveTo>
                    <a:pt x="1" y="0"/>
                  </a:moveTo>
                  <a:lnTo>
                    <a:pt x="1" y="15364"/>
                  </a:lnTo>
                  <a:lnTo>
                    <a:pt x="6166" y="15364"/>
                  </a:lnTo>
                  <a:lnTo>
                    <a:pt x="61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6025700" y="1158800"/>
              <a:ext cx="384125" cy="154150"/>
            </a:xfrm>
            <a:custGeom>
              <a:rect b="b" l="l" r="r" t="t"/>
              <a:pathLst>
                <a:path extrusionOk="0" h="6166" w="15365">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6025700" y="161875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6025700" y="207870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6025700" y="2538625"/>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6025700" y="2997750"/>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6025700" y="3457700"/>
              <a:ext cx="384125" cy="153325"/>
            </a:xfrm>
            <a:custGeom>
              <a:rect b="b" l="l" r="r" t="t"/>
              <a:pathLst>
                <a:path extrusionOk="0" h="6133" w="15365">
                  <a:moveTo>
                    <a:pt x="0" y="0"/>
                  </a:moveTo>
                  <a:lnTo>
                    <a:pt x="0" y="6133"/>
                  </a:lnTo>
                  <a:lnTo>
                    <a:pt x="15364" y="6133"/>
                  </a:lnTo>
                  <a:lnTo>
                    <a:pt x="153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6025700" y="3917625"/>
              <a:ext cx="384125" cy="153350"/>
            </a:xfrm>
            <a:custGeom>
              <a:rect b="b" l="l" r="r" t="t"/>
              <a:pathLst>
                <a:path extrusionOk="0" h="6134" w="15365">
                  <a:moveTo>
                    <a:pt x="0" y="1"/>
                  </a:moveTo>
                  <a:lnTo>
                    <a:pt x="0" y="6133"/>
                  </a:lnTo>
                  <a:lnTo>
                    <a:pt x="15364" y="6133"/>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6025700" y="4376750"/>
              <a:ext cx="384125" cy="154150"/>
            </a:xfrm>
            <a:custGeom>
              <a:rect b="b" l="l" r="r" t="t"/>
              <a:pathLst>
                <a:path extrusionOk="0" h="6166" w="15365">
                  <a:moveTo>
                    <a:pt x="0" y="1"/>
                  </a:moveTo>
                  <a:lnTo>
                    <a:pt x="0" y="6166"/>
                  </a:lnTo>
                  <a:lnTo>
                    <a:pt x="15364" y="6166"/>
                  </a:lnTo>
                  <a:lnTo>
                    <a:pt x="153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1" name="Google Shape;321;p27"/>
          <p:cNvCxnSpPr/>
          <p:nvPr/>
        </p:nvCxnSpPr>
        <p:spPr>
          <a:xfrm>
            <a:off x="1509750" y="3479000"/>
            <a:ext cx="0" cy="726300"/>
          </a:xfrm>
          <a:prstGeom prst="straightConnector1">
            <a:avLst/>
          </a:prstGeom>
          <a:noFill/>
          <a:ln cap="flat" cmpd="sng" w="19050">
            <a:solidFill>
              <a:srgbClr val="F3F3F3"/>
            </a:solidFill>
            <a:prstDash val="solid"/>
            <a:round/>
            <a:headEnd len="med" w="med" type="oval"/>
            <a:tailEnd len="med" w="med" type="oval"/>
          </a:ln>
        </p:spPr>
      </p:cxnSp>
      <p:cxnSp>
        <p:nvCxnSpPr>
          <p:cNvPr id="322" name="Google Shape;322;p27"/>
          <p:cNvCxnSpPr/>
          <p:nvPr/>
        </p:nvCxnSpPr>
        <p:spPr>
          <a:xfrm>
            <a:off x="5746475" y="3479000"/>
            <a:ext cx="0" cy="726300"/>
          </a:xfrm>
          <a:prstGeom prst="straightConnector1">
            <a:avLst/>
          </a:prstGeom>
          <a:noFill/>
          <a:ln cap="flat" cmpd="sng" w="19050">
            <a:solidFill>
              <a:srgbClr val="F3F3F3"/>
            </a:solidFill>
            <a:prstDash val="solid"/>
            <a:round/>
            <a:headEnd len="med" w="med" type="oval"/>
            <a:tailEnd len="med" w="med" type="oval"/>
          </a:ln>
        </p:spPr>
      </p:cxnSp>
      <p:grpSp>
        <p:nvGrpSpPr>
          <p:cNvPr id="323" name="Google Shape;323;p27"/>
          <p:cNvGrpSpPr/>
          <p:nvPr/>
        </p:nvGrpSpPr>
        <p:grpSpPr>
          <a:xfrm>
            <a:off x="863319" y="3567865"/>
            <a:ext cx="487491" cy="548538"/>
            <a:chOff x="1343100" y="238125"/>
            <a:chExt cx="4914225" cy="5219200"/>
          </a:xfrm>
        </p:grpSpPr>
        <p:sp>
          <p:nvSpPr>
            <p:cNvPr id="324" name="Google Shape;324;p27"/>
            <p:cNvSpPr/>
            <p:nvPr/>
          </p:nvSpPr>
          <p:spPr>
            <a:xfrm>
              <a:off x="4110900"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441672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3193475" y="29145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3499275" y="29145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3346775"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3652600"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3958400" y="3220375"/>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4264225" y="32203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3346775"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3652600"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3958400" y="2608750"/>
              <a:ext cx="152525" cy="153350"/>
            </a:xfrm>
            <a:custGeom>
              <a:rect b="b" l="l" r="r" t="t"/>
              <a:pathLst>
                <a:path extrusionOk="0" h="6134" w="6101">
                  <a:moveTo>
                    <a:pt x="1" y="1"/>
                  </a:moveTo>
                  <a:lnTo>
                    <a:pt x="1" y="6133"/>
                  </a:lnTo>
                  <a:lnTo>
                    <a:pt x="6101" y="6133"/>
                  </a:lnTo>
                  <a:lnTo>
                    <a:pt x="610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4264225" y="2608750"/>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3499275"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3805100" y="352620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110900" y="3526200"/>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3499275"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805100" y="230295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4110900" y="230295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2505200" y="3985325"/>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791625" y="1461350"/>
              <a:ext cx="4180275" cy="3384350"/>
            </a:xfrm>
            <a:custGeom>
              <a:rect b="b" l="l" r="r" t="t"/>
              <a:pathLst>
                <a:path extrusionOk="0" h="135374" w="167211">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970225" y="4367775"/>
              <a:ext cx="688300" cy="152525"/>
            </a:xfrm>
            <a:custGeom>
              <a:rect b="b" l="l" r="r" t="t"/>
              <a:pathLst>
                <a:path extrusionOk="0" h="6101" w="27532">
                  <a:moveTo>
                    <a:pt x="1" y="1"/>
                  </a:moveTo>
                  <a:lnTo>
                    <a:pt x="1" y="6101"/>
                  </a:lnTo>
                  <a:lnTo>
                    <a:pt x="27532" y="6101"/>
                  </a:lnTo>
                  <a:lnTo>
                    <a:pt x="2753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664425" y="4367775"/>
              <a:ext cx="152525" cy="152525"/>
            </a:xfrm>
            <a:custGeom>
              <a:rect b="b" l="l" r="r" t="t"/>
              <a:pathLst>
                <a:path extrusionOk="0" h="6101" w="6101">
                  <a:moveTo>
                    <a:pt x="0" y="1"/>
                  </a:moveTo>
                  <a:lnTo>
                    <a:pt x="0" y="6101"/>
                  </a:lnTo>
                  <a:lnTo>
                    <a:pt x="6100" y="6101"/>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664425" y="4673600"/>
              <a:ext cx="381675" cy="152525"/>
            </a:xfrm>
            <a:custGeom>
              <a:rect b="b" l="l" r="r" t="t"/>
              <a:pathLst>
                <a:path extrusionOk="0" h="6101" w="15267">
                  <a:moveTo>
                    <a:pt x="0" y="0"/>
                  </a:moveTo>
                  <a:lnTo>
                    <a:pt x="0" y="6100"/>
                  </a:lnTo>
                  <a:lnTo>
                    <a:pt x="15266" y="6100"/>
                  </a:lnTo>
                  <a:lnTo>
                    <a:pt x="15266"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2199375" y="4673600"/>
              <a:ext cx="153350" cy="152525"/>
            </a:xfrm>
            <a:custGeom>
              <a:rect b="b" l="l" r="r" t="t"/>
              <a:pathLst>
                <a:path extrusionOk="0" h="6101" w="6134">
                  <a:moveTo>
                    <a:pt x="1" y="0"/>
                  </a:moveTo>
                  <a:lnTo>
                    <a:pt x="1"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2505200" y="4673600"/>
              <a:ext cx="153325" cy="152525"/>
            </a:xfrm>
            <a:custGeom>
              <a:rect b="b" l="l" r="r" t="t"/>
              <a:pathLst>
                <a:path extrusionOk="0" h="6101" w="6133">
                  <a:moveTo>
                    <a:pt x="0" y="0"/>
                  </a:moveTo>
                  <a:lnTo>
                    <a:pt x="0" y="6100"/>
                  </a:lnTo>
                  <a:lnTo>
                    <a:pt x="6133" y="6100"/>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664425" y="4979400"/>
              <a:ext cx="994100" cy="152525"/>
            </a:xfrm>
            <a:custGeom>
              <a:rect b="b" l="l" r="r" t="t"/>
              <a:pathLst>
                <a:path extrusionOk="0" h="6101" w="39764">
                  <a:moveTo>
                    <a:pt x="0" y="1"/>
                  </a:moveTo>
                  <a:lnTo>
                    <a:pt x="0" y="6101"/>
                  </a:lnTo>
                  <a:lnTo>
                    <a:pt x="39764" y="6101"/>
                  </a:lnTo>
                  <a:lnTo>
                    <a:pt x="397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4799175" y="4692350"/>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5105000" y="4692350"/>
              <a:ext cx="1152325" cy="153350"/>
            </a:xfrm>
            <a:custGeom>
              <a:rect b="b" l="l" r="r" t="t"/>
              <a:pathLst>
                <a:path extrusionOk="0" h="6134" w="46093">
                  <a:moveTo>
                    <a:pt x="0" y="1"/>
                  </a:moveTo>
                  <a:lnTo>
                    <a:pt x="0" y="6133"/>
                  </a:lnTo>
                  <a:lnTo>
                    <a:pt x="46092" y="6133"/>
                  </a:lnTo>
                  <a:lnTo>
                    <a:pt x="4609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5105000" y="499817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410800" y="499817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5717425" y="4998175"/>
              <a:ext cx="539900" cy="153325"/>
            </a:xfrm>
            <a:custGeom>
              <a:rect b="b" l="l" r="r" t="t"/>
              <a:pathLst>
                <a:path extrusionOk="0" h="6133" w="21596">
                  <a:moveTo>
                    <a:pt x="1" y="0"/>
                  </a:moveTo>
                  <a:lnTo>
                    <a:pt x="1" y="6133"/>
                  </a:lnTo>
                  <a:lnTo>
                    <a:pt x="21595" y="6133"/>
                  </a:lnTo>
                  <a:lnTo>
                    <a:pt x="21595"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105000" y="5303975"/>
              <a:ext cx="846500" cy="153350"/>
            </a:xfrm>
            <a:custGeom>
              <a:rect b="b" l="l" r="r" t="t"/>
              <a:pathLst>
                <a:path extrusionOk="0" h="6134" w="33860">
                  <a:moveTo>
                    <a:pt x="0" y="1"/>
                  </a:moveTo>
                  <a:lnTo>
                    <a:pt x="0" y="6133"/>
                  </a:lnTo>
                  <a:lnTo>
                    <a:pt x="33860" y="6133"/>
                  </a:lnTo>
                  <a:lnTo>
                    <a:pt x="3386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104800" y="5303975"/>
              <a:ext cx="152525" cy="153350"/>
            </a:xfrm>
            <a:custGeom>
              <a:rect b="b" l="l" r="r" t="t"/>
              <a:pathLst>
                <a:path extrusionOk="0" h="6134" w="6101">
                  <a:moveTo>
                    <a:pt x="0" y="1"/>
                  </a:moveTo>
                  <a:lnTo>
                    <a:pt x="0" y="6133"/>
                  </a:lnTo>
                  <a:lnTo>
                    <a:pt x="6100" y="6133"/>
                  </a:lnTo>
                  <a:lnTo>
                    <a:pt x="6100"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805100" y="1155550"/>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3805100" y="2381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4110900" y="238125"/>
              <a:ext cx="841625" cy="153325"/>
            </a:xfrm>
            <a:custGeom>
              <a:rect b="b" l="l" r="r" t="t"/>
              <a:pathLst>
                <a:path extrusionOk="0" h="6133" w="33665">
                  <a:moveTo>
                    <a:pt x="1" y="0"/>
                  </a:moveTo>
                  <a:lnTo>
                    <a:pt x="1" y="6133"/>
                  </a:lnTo>
                  <a:lnTo>
                    <a:pt x="33664" y="6133"/>
                  </a:lnTo>
                  <a:lnTo>
                    <a:pt x="33664"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3805100" y="543925"/>
              <a:ext cx="535800" cy="153325"/>
            </a:xfrm>
            <a:custGeom>
              <a:rect b="b" l="l" r="r" t="t"/>
              <a:pathLst>
                <a:path extrusionOk="0" h="6133" w="21432">
                  <a:moveTo>
                    <a:pt x="0" y="0"/>
                  </a:moveTo>
                  <a:lnTo>
                    <a:pt x="0" y="6133"/>
                  </a:lnTo>
                  <a:lnTo>
                    <a:pt x="21432" y="6133"/>
                  </a:lnTo>
                  <a:lnTo>
                    <a:pt x="21432"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493375" y="543925"/>
              <a:ext cx="153325" cy="153325"/>
            </a:xfrm>
            <a:custGeom>
              <a:rect b="b" l="l" r="r" t="t"/>
              <a:pathLst>
                <a:path extrusionOk="0" h="6133" w="6133">
                  <a:moveTo>
                    <a:pt x="0" y="0"/>
                  </a:moveTo>
                  <a:lnTo>
                    <a:pt x="0"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4799175" y="543925"/>
              <a:ext cx="153350" cy="153325"/>
            </a:xfrm>
            <a:custGeom>
              <a:rect b="b" l="l" r="r" t="t"/>
              <a:pathLst>
                <a:path extrusionOk="0" h="6133" w="6134">
                  <a:moveTo>
                    <a:pt x="1" y="0"/>
                  </a:moveTo>
                  <a:lnTo>
                    <a:pt x="1" y="6133"/>
                  </a:lnTo>
                  <a:lnTo>
                    <a:pt x="6133" y="6133"/>
                  </a:lnTo>
                  <a:lnTo>
                    <a:pt x="613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05100" y="849725"/>
              <a:ext cx="841600" cy="153350"/>
            </a:xfrm>
            <a:custGeom>
              <a:rect b="b" l="l" r="r" t="t"/>
              <a:pathLst>
                <a:path extrusionOk="0" h="6134" w="33664">
                  <a:moveTo>
                    <a:pt x="0" y="1"/>
                  </a:moveTo>
                  <a:lnTo>
                    <a:pt x="0" y="6133"/>
                  </a:lnTo>
                  <a:lnTo>
                    <a:pt x="33664" y="6133"/>
                  </a:lnTo>
                  <a:lnTo>
                    <a:pt x="3366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4799175" y="849725"/>
              <a:ext cx="153350" cy="153350"/>
            </a:xfrm>
            <a:custGeom>
              <a:rect b="b" l="l" r="r" t="t"/>
              <a:pathLst>
                <a:path extrusionOk="0" h="6134" w="6134">
                  <a:moveTo>
                    <a:pt x="1" y="1"/>
                  </a:moveTo>
                  <a:lnTo>
                    <a:pt x="1" y="6133"/>
                  </a:lnTo>
                  <a:lnTo>
                    <a:pt x="6133" y="6133"/>
                  </a:lnTo>
                  <a:lnTo>
                    <a:pt x="613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2276050" y="2914575"/>
              <a:ext cx="152500" cy="153325"/>
            </a:xfrm>
            <a:custGeom>
              <a:rect b="b" l="l" r="r" t="t"/>
              <a:pathLst>
                <a:path extrusionOk="0" h="6133" w="6100">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5334975" y="2914575"/>
              <a:ext cx="152525" cy="153325"/>
            </a:xfrm>
            <a:custGeom>
              <a:rect b="b" l="l" r="r" t="t"/>
              <a:pathLst>
                <a:path extrusionOk="0" h="6133" w="6101">
                  <a:moveTo>
                    <a:pt x="0" y="0"/>
                  </a:moveTo>
                  <a:lnTo>
                    <a:pt x="0" y="6133"/>
                  </a:lnTo>
                  <a:lnTo>
                    <a:pt x="6100" y="6133"/>
                  </a:lnTo>
                  <a:lnTo>
                    <a:pt x="6100"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343100" y="43677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343100" y="4675225"/>
              <a:ext cx="168025" cy="153350"/>
            </a:xfrm>
            <a:custGeom>
              <a:rect b="b" l="l" r="r" t="t"/>
              <a:pathLst>
                <a:path extrusionOk="0" h="6134" w="6721">
                  <a:moveTo>
                    <a:pt x="1" y="1"/>
                  </a:moveTo>
                  <a:lnTo>
                    <a:pt x="1" y="6133"/>
                  </a:lnTo>
                  <a:lnTo>
                    <a:pt x="6721" y="6133"/>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343100" y="4983475"/>
              <a:ext cx="168025" cy="152525"/>
            </a:xfrm>
            <a:custGeom>
              <a:rect b="b" l="l" r="r" t="t"/>
              <a:pathLst>
                <a:path extrusionOk="0" h="6101" w="6721">
                  <a:moveTo>
                    <a:pt x="1" y="1"/>
                  </a:moveTo>
                  <a:lnTo>
                    <a:pt x="1" y="6101"/>
                  </a:lnTo>
                  <a:lnTo>
                    <a:pt x="6721" y="6101"/>
                  </a:lnTo>
                  <a:lnTo>
                    <a:pt x="67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28"/>
          <p:cNvSpPr txBox="1"/>
          <p:nvPr>
            <p:ph type="title"/>
          </p:nvPr>
        </p:nvSpPr>
        <p:spPr>
          <a:xfrm>
            <a:off x="6827703" y="1434600"/>
            <a:ext cx="1967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GANs</a:t>
            </a:r>
            <a:endParaRPr/>
          </a:p>
        </p:txBody>
      </p:sp>
      <p:sp>
        <p:nvSpPr>
          <p:cNvPr id="375" name="Google Shape;375;p28"/>
          <p:cNvSpPr txBox="1"/>
          <p:nvPr>
            <p:ph idx="1" type="subTitle"/>
          </p:nvPr>
        </p:nvSpPr>
        <p:spPr>
          <a:xfrm>
            <a:off x="181400" y="495750"/>
            <a:ext cx="2640000" cy="415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GANs stands for Generative Adversarial Networks, a type of deep learning based generative model, that for its functioning involves two sub-modes, a </a:t>
            </a:r>
            <a:r>
              <a:rPr b="1" lang="en">
                <a:latin typeface="Roboto"/>
                <a:ea typeface="Roboto"/>
                <a:cs typeface="Roboto"/>
                <a:sym typeface="Roboto"/>
              </a:rPr>
              <a:t>generator model</a:t>
            </a:r>
            <a:r>
              <a:rPr lang="en">
                <a:latin typeface="Roboto"/>
                <a:ea typeface="Roboto"/>
                <a:cs typeface="Roboto"/>
                <a:sym typeface="Roboto"/>
              </a:rPr>
              <a:t> having the purpose of generating new examples, and a </a:t>
            </a:r>
            <a:r>
              <a:rPr b="1" lang="en">
                <a:latin typeface="Roboto"/>
                <a:ea typeface="Roboto"/>
                <a:cs typeface="Roboto"/>
                <a:sym typeface="Roboto"/>
              </a:rPr>
              <a:t>discriminator model</a:t>
            </a:r>
            <a:r>
              <a:rPr lang="en">
                <a:latin typeface="Roboto"/>
                <a:ea typeface="Roboto"/>
                <a:cs typeface="Roboto"/>
                <a:sym typeface="Roboto"/>
              </a:rPr>
              <a:t> with the purpose of classifying whether the samples that it evaluates are real (coming from the domain) or fake (produced by the generator model).</a:t>
            </a:r>
            <a:endParaRPr>
              <a:latin typeface="Roboto"/>
              <a:ea typeface="Roboto"/>
              <a:cs typeface="Roboto"/>
              <a:sym typeface="Roboto"/>
            </a:endParaRPr>
          </a:p>
        </p:txBody>
      </p:sp>
      <p:cxnSp>
        <p:nvCxnSpPr>
          <p:cNvPr id="376" name="Google Shape;376;p28"/>
          <p:cNvCxnSpPr/>
          <p:nvPr/>
        </p:nvCxnSpPr>
        <p:spPr>
          <a:xfrm>
            <a:off x="66138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377" name="Google Shape;377;p28"/>
          <p:cNvPicPr preferRelativeResize="0"/>
          <p:nvPr/>
        </p:nvPicPr>
        <p:blipFill>
          <a:blip r:embed="rId4">
            <a:alphaModFix/>
          </a:blip>
          <a:stretch>
            <a:fillRect/>
          </a:stretch>
        </p:blipFill>
        <p:spPr>
          <a:xfrm>
            <a:off x="2902587" y="1400962"/>
            <a:ext cx="3527776" cy="2341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29"/>
          <p:cNvSpPr txBox="1"/>
          <p:nvPr>
            <p:ph type="title"/>
          </p:nvPr>
        </p:nvSpPr>
        <p:spPr>
          <a:xfrm>
            <a:off x="6827700" y="1434600"/>
            <a:ext cx="21534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The Generator Model</a:t>
            </a:r>
            <a:endParaRPr sz="3500"/>
          </a:p>
        </p:txBody>
      </p:sp>
      <p:sp>
        <p:nvSpPr>
          <p:cNvPr id="383" name="Google Shape;383;p29"/>
          <p:cNvSpPr txBox="1"/>
          <p:nvPr>
            <p:ph idx="1" type="subTitle"/>
          </p:nvPr>
        </p:nvSpPr>
        <p:spPr>
          <a:xfrm>
            <a:off x="850675" y="675450"/>
            <a:ext cx="3358800" cy="3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generator model takes as input a random vector, of a fixed length, and generates as output a sample in the domain, for example, in our case, an image. The random vector is drawn randomly from a Gaussian distribution and used to seed or source of noise for the generative process. Indeed the input of the generator is a vector of random numbers. After the training, points of this vetor will correspond to points in the problem domain. The vector space is called </a:t>
            </a:r>
            <a:r>
              <a:rPr b="1" lang="en">
                <a:latin typeface="Roboto"/>
                <a:ea typeface="Roboto"/>
                <a:cs typeface="Roboto"/>
                <a:sym typeface="Roboto"/>
              </a:rPr>
              <a:t>latent space</a:t>
            </a:r>
            <a:r>
              <a:rPr lang="en">
                <a:latin typeface="Roboto"/>
                <a:ea typeface="Roboto"/>
                <a:cs typeface="Roboto"/>
                <a:sym typeface="Roboto"/>
              </a:rPr>
              <a:t>, a space comprised of latent variables, that are those variables important for a domain but not directly observable. </a:t>
            </a:r>
            <a:endParaRPr>
              <a:latin typeface="Roboto"/>
              <a:ea typeface="Roboto"/>
              <a:cs typeface="Roboto"/>
              <a:sym typeface="Roboto"/>
            </a:endParaRPr>
          </a:p>
        </p:txBody>
      </p:sp>
      <p:cxnSp>
        <p:nvCxnSpPr>
          <p:cNvPr id="384" name="Google Shape;384;p29"/>
          <p:cNvCxnSpPr/>
          <p:nvPr/>
        </p:nvCxnSpPr>
        <p:spPr>
          <a:xfrm>
            <a:off x="66138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385" name="Google Shape;385;p29"/>
          <p:cNvPicPr preferRelativeResize="0"/>
          <p:nvPr/>
        </p:nvPicPr>
        <p:blipFill>
          <a:blip r:embed="rId4">
            <a:alphaModFix/>
          </a:blip>
          <a:stretch>
            <a:fillRect/>
          </a:stretch>
        </p:blipFill>
        <p:spPr>
          <a:xfrm>
            <a:off x="4367400" y="1362592"/>
            <a:ext cx="1797100" cy="24183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30"/>
          <p:cNvSpPr txBox="1"/>
          <p:nvPr>
            <p:ph type="title"/>
          </p:nvPr>
        </p:nvSpPr>
        <p:spPr>
          <a:xfrm>
            <a:off x="6737825" y="1338550"/>
            <a:ext cx="2178000" cy="23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The Discriminator Model</a:t>
            </a:r>
            <a:endParaRPr sz="2800"/>
          </a:p>
        </p:txBody>
      </p:sp>
      <p:sp>
        <p:nvSpPr>
          <p:cNvPr id="391" name="Google Shape;391;p30"/>
          <p:cNvSpPr txBox="1"/>
          <p:nvPr>
            <p:ph idx="1" type="subTitle"/>
          </p:nvPr>
        </p:nvSpPr>
        <p:spPr>
          <a:xfrm>
            <a:off x="1098550" y="675450"/>
            <a:ext cx="2912700" cy="3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discriminator model takes an example from the problem domain as input, that can be real (coming from the dataset) or fake (coming from the generator), and predicts the related binary label, assigning real or fake on the basis of its evaluation. Thus it is basically a classifier, in our case a CNN. After the training the discriminator can be discarded, as we are interested in the generator. </a:t>
            </a:r>
            <a:endParaRPr>
              <a:latin typeface="Roboto"/>
              <a:ea typeface="Roboto"/>
              <a:cs typeface="Roboto"/>
              <a:sym typeface="Roboto"/>
            </a:endParaRPr>
          </a:p>
        </p:txBody>
      </p:sp>
      <p:cxnSp>
        <p:nvCxnSpPr>
          <p:cNvPr id="392" name="Google Shape;392;p30"/>
          <p:cNvCxnSpPr/>
          <p:nvPr/>
        </p:nvCxnSpPr>
        <p:spPr>
          <a:xfrm>
            <a:off x="66138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393" name="Google Shape;393;p30"/>
          <p:cNvPicPr preferRelativeResize="0"/>
          <p:nvPr/>
        </p:nvPicPr>
        <p:blipFill>
          <a:blip r:embed="rId4">
            <a:alphaModFix/>
          </a:blip>
          <a:stretch>
            <a:fillRect/>
          </a:stretch>
        </p:blipFill>
        <p:spPr>
          <a:xfrm>
            <a:off x="4219430" y="1204950"/>
            <a:ext cx="2018945" cy="263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31"/>
          <p:cNvSpPr txBox="1"/>
          <p:nvPr>
            <p:ph type="title"/>
          </p:nvPr>
        </p:nvSpPr>
        <p:spPr>
          <a:xfrm>
            <a:off x="6737825" y="1338550"/>
            <a:ext cx="2178000" cy="23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Two Players Game</a:t>
            </a:r>
            <a:endParaRPr sz="2800"/>
          </a:p>
        </p:txBody>
      </p:sp>
      <p:sp>
        <p:nvSpPr>
          <p:cNvPr id="399" name="Google Shape;399;p31"/>
          <p:cNvSpPr txBox="1"/>
          <p:nvPr>
            <p:ph idx="1" type="subTitle"/>
          </p:nvPr>
        </p:nvSpPr>
        <p:spPr>
          <a:xfrm>
            <a:off x="1098550" y="675450"/>
            <a:ext cx="2912700" cy="3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two models, the generator and discriminator, are trained together. The generator generates a batch of samples, and these, along with real examples from the domain, are provided to the discriminator and classified as real or fake. The discriminator is then updated to get better at discriminating real and fake samples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the next round, and importantly, the generator is updated based on how well, or not, the generated samples fooled the discriminator</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400" name="Google Shape;400;p31"/>
          <p:cNvCxnSpPr/>
          <p:nvPr/>
        </p:nvCxnSpPr>
        <p:spPr>
          <a:xfrm>
            <a:off x="6613850" y="2256450"/>
            <a:ext cx="0" cy="630600"/>
          </a:xfrm>
          <a:prstGeom prst="straightConnector1">
            <a:avLst/>
          </a:prstGeom>
          <a:noFill/>
          <a:ln cap="flat" cmpd="sng" w="19050">
            <a:solidFill>
              <a:srgbClr val="F3F3F3"/>
            </a:solidFill>
            <a:prstDash val="solid"/>
            <a:round/>
            <a:headEnd len="med" w="med" type="oval"/>
            <a:tailEnd len="med" w="med" type="oval"/>
          </a:ln>
        </p:spPr>
      </p:cxnSp>
      <p:pic>
        <p:nvPicPr>
          <p:cNvPr id="401" name="Google Shape;401;p31"/>
          <p:cNvPicPr preferRelativeResize="0"/>
          <p:nvPr/>
        </p:nvPicPr>
        <p:blipFill>
          <a:blip r:embed="rId4">
            <a:alphaModFix/>
          </a:blip>
          <a:stretch>
            <a:fillRect/>
          </a:stretch>
        </p:blipFill>
        <p:spPr>
          <a:xfrm>
            <a:off x="4101663" y="1089688"/>
            <a:ext cx="2421775" cy="2868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32"/>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 Statement</a:t>
            </a:r>
            <a:endParaRPr/>
          </a:p>
        </p:txBody>
      </p:sp>
      <p:sp>
        <p:nvSpPr>
          <p:cNvPr id="407" name="Google Shape;407;p32"/>
          <p:cNvSpPr txBox="1"/>
          <p:nvPr>
            <p:ph idx="1" type="subTitle"/>
          </p:nvPr>
        </p:nvSpPr>
        <p:spPr>
          <a:xfrm>
            <a:off x="4917750" y="3290550"/>
            <a:ext cx="2848800" cy="52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2"/>
                </a:solidFill>
                <a:latin typeface="Roboto"/>
                <a:ea typeface="Roboto"/>
                <a:cs typeface="Roboto"/>
                <a:sym typeface="Roboto"/>
              </a:rPr>
              <a:t>The purpose of our Generative Adversarial Network</a:t>
            </a:r>
            <a:endParaRPr>
              <a:latin typeface="Roboto"/>
              <a:ea typeface="Roboto"/>
              <a:cs typeface="Roboto"/>
              <a:sym typeface="Roboto"/>
            </a:endParaRPr>
          </a:p>
        </p:txBody>
      </p:sp>
      <p:sp>
        <p:nvSpPr>
          <p:cNvPr id="408" name="Google Shape;408;p32"/>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409" name="Google Shape;409;p3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